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9" r:id="rId1"/>
    <p:sldMasterId id="2147483650" r:id="rId2"/>
  </p:sldMasterIdLst>
  <p:notesMasterIdLst>
    <p:notesMasterId r:id="rId43"/>
  </p:notesMasterIdLst>
  <p:handoutMasterIdLst>
    <p:handoutMasterId r:id="rId44"/>
  </p:handoutMasterIdLst>
  <p:sldIdLst>
    <p:sldId id="256" r:id="rId3"/>
    <p:sldId id="373" r:id="rId4"/>
    <p:sldId id="374" r:id="rId5"/>
    <p:sldId id="260" r:id="rId6"/>
    <p:sldId id="326" r:id="rId7"/>
    <p:sldId id="327" r:id="rId8"/>
    <p:sldId id="320" r:id="rId9"/>
    <p:sldId id="380" r:id="rId10"/>
    <p:sldId id="389" r:id="rId11"/>
    <p:sldId id="390" r:id="rId12"/>
    <p:sldId id="391" r:id="rId13"/>
    <p:sldId id="403" r:id="rId14"/>
    <p:sldId id="358" r:id="rId15"/>
    <p:sldId id="329" r:id="rId16"/>
    <p:sldId id="381" r:id="rId17"/>
    <p:sldId id="343" r:id="rId18"/>
    <p:sldId id="344" r:id="rId19"/>
    <p:sldId id="360" r:id="rId20"/>
    <p:sldId id="376" r:id="rId21"/>
    <p:sldId id="382" r:id="rId22"/>
    <p:sldId id="368" r:id="rId23"/>
    <p:sldId id="375" r:id="rId24"/>
    <p:sldId id="383" r:id="rId25"/>
    <p:sldId id="402" r:id="rId26"/>
    <p:sldId id="404" r:id="rId27"/>
    <p:sldId id="405" r:id="rId28"/>
    <p:sldId id="406" r:id="rId29"/>
    <p:sldId id="407" r:id="rId30"/>
    <p:sldId id="384" r:id="rId31"/>
    <p:sldId id="385" r:id="rId32"/>
    <p:sldId id="386" r:id="rId33"/>
    <p:sldId id="387" r:id="rId34"/>
    <p:sldId id="397" r:id="rId35"/>
    <p:sldId id="341" r:id="rId36"/>
    <p:sldId id="348" r:id="rId37"/>
    <p:sldId id="355" r:id="rId38"/>
    <p:sldId id="345" r:id="rId39"/>
    <p:sldId id="349" r:id="rId40"/>
    <p:sldId id="334" r:id="rId41"/>
    <p:sldId id="378" r:id="rId42"/>
  </p:sldIdLst>
  <p:sldSz cx="17373600" cy="9753600"/>
  <p:notesSz cx="6858000" cy="9144000"/>
  <p:defaultTextStyle>
    <a:defPPr>
      <a:defRPr lang="en-US"/>
    </a:defPPr>
    <a:lvl1pPr algn="ctr" defTabSz="584085"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1pPr>
    <a:lvl2pPr marL="342832" indent="114277" algn="ctr" defTabSz="584085"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2pPr>
    <a:lvl3pPr marL="685664" indent="228555" algn="ctr" defTabSz="584085"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3pPr>
    <a:lvl4pPr marL="1028496" indent="342832" algn="ctr" defTabSz="584085"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4pPr>
    <a:lvl5pPr marL="1371330" indent="457111" algn="ctr" defTabSz="584085"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5pPr>
    <a:lvl6pPr marL="2285550" algn="l" defTabSz="914220" rtl="0" eaLnBrk="1" latinLnBrk="0" hangingPunct="1">
      <a:defRPr sz="3600" kern="1200">
        <a:solidFill>
          <a:srgbClr val="000000"/>
        </a:solidFill>
        <a:latin typeface="Helvetica Light" charset="0"/>
        <a:ea typeface="Helvetica Light" charset="0"/>
        <a:cs typeface="Helvetica Light" charset="0"/>
        <a:sym typeface="Helvetica Light" charset="0"/>
      </a:defRPr>
    </a:lvl6pPr>
    <a:lvl7pPr marL="2742659" algn="l" defTabSz="914220" rtl="0" eaLnBrk="1" latinLnBrk="0" hangingPunct="1">
      <a:defRPr sz="3600" kern="1200">
        <a:solidFill>
          <a:srgbClr val="000000"/>
        </a:solidFill>
        <a:latin typeface="Helvetica Light" charset="0"/>
        <a:ea typeface="Helvetica Light" charset="0"/>
        <a:cs typeface="Helvetica Light" charset="0"/>
        <a:sym typeface="Helvetica Light" charset="0"/>
      </a:defRPr>
    </a:lvl7pPr>
    <a:lvl8pPr marL="3199769" algn="l" defTabSz="914220" rtl="0" eaLnBrk="1" latinLnBrk="0" hangingPunct="1">
      <a:defRPr sz="3600" kern="1200">
        <a:solidFill>
          <a:srgbClr val="000000"/>
        </a:solidFill>
        <a:latin typeface="Helvetica Light" charset="0"/>
        <a:ea typeface="Helvetica Light" charset="0"/>
        <a:cs typeface="Helvetica Light" charset="0"/>
        <a:sym typeface="Helvetica Light" charset="0"/>
      </a:defRPr>
    </a:lvl8pPr>
    <a:lvl9pPr marL="3656878" algn="l" defTabSz="914220" rtl="0" eaLnBrk="1" latinLnBrk="0" hangingPunct="1">
      <a:defRPr sz="3600" kern="1200">
        <a:solidFill>
          <a:srgbClr val="000000"/>
        </a:solidFill>
        <a:latin typeface="Helvetica Light" charset="0"/>
        <a:ea typeface="Helvetica Light" charset="0"/>
        <a:cs typeface="Helvetica Light" charset="0"/>
        <a:sym typeface="Helvetica Light" charset="0"/>
      </a:defRPr>
    </a:lvl9pPr>
  </p:defaultTextStyle>
  <p:extLst>
    <p:ext uri="{521415D9-36F7-43E2-AB2F-B90AF26B5E84}">
      <p14:sectionLst xmlns:p14="http://schemas.microsoft.com/office/powerpoint/2010/main">
        <p14:section name="Emily" id="{4CD7A1AA-9A04-FA46-AC56-F94EBEB10F21}">
          <p14:sldIdLst>
            <p14:sldId id="256"/>
            <p14:sldId id="373"/>
            <p14:sldId id="374"/>
            <p14:sldId id="260"/>
            <p14:sldId id="326"/>
            <p14:sldId id="327"/>
            <p14:sldId id="320"/>
            <p14:sldId id="380"/>
          </p14:sldIdLst>
        </p14:section>
        <p14:section name="Lee" id="{98A0A0CC-5EB5-450E-90DB-FC1DDACF8B93}">
          <p14:sldIdLst>
            <p14:sldId id="389"/>
            <p14:sldId id="390"/>
            <p14:sldId id="391"/>
            <p14:sldId id="403"/>
            <p14:sldId id="358"/>
          </p14:sldIdLst>
        </p14:section>
        <p14:section name="Hagan" id="{BC83F046-EFA3-45B4-A409-30BED166B77F}">
          <p14:sldIdLst>
            <p14:sldId id="329"/>
            <p14:sldId id="381"/>
            <p14:sldId id="343"/>
            <p14:sldId id="344"/>
            <p14:sldId id="360"/>
            <p14:sldId id="376"/>
            <p14:sldId id="382"/>
            <p14:sldId id="368"/>
            <p14:sldId id="375"/>
            <p14:sldId id="383"/>
          </p14:sldIdLst>
        </p14:section>
        <p14:section name="George" id="{D47FBE70-0F8F-410D-B02A-8364BA20633A}">
          <p14:sldIdLst>
            <p14:sldId id="402"/>
            <p14:sldId id="404"/>
            <p14:sldId id="405"/>
            <p14:sldId id="406"/>
            <p14:sldId id="407"/>
          </p14:sldIdLst>
        </p14:section>
        <p14:section name="Preston" id="{7BD93152-30DF-4F74-948C-ABF74FBAC23F}">
          <p14:sldIdLst>
            <p14:sldId id="384"/>
            <p14:sldId id="385"/>
            <p14:sldId id="386"/>
            <p14:sldId id="387"/>
            <p14:sldId id="397"/>
            <p14:sldId id="341"/>
            <p14:sldId id="348"/>
            <p14:sldId id="355"/>
            <p14:sldId id="345"/>
            <p14:sldId id="349"/>
            <p14:sldId id="334"/>
            <p14:sldId id="378"/>
          </p14:sldIdLst>
        </p14:section>
      </p14:sectionLst>
    </p:ext>
    <p:ext uri="{EFAFB233-063F-42B5-8137-9DF3F51BA10A}">
      <p15:sldGuideLst xmlns:p15="http://schemas.microsoft.com/office/powerpoint/2012/main">
        <p15:guide id="1" orient="horz" pos="3072">
          <p15:clr>
            <a:srgbClr val="A4A3A4"/>
          </p15:clr>
        </p15:guide>
        <p15:guide id="2" pos="547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initials="L" lastIdx="1" clrIdx="0">
    <p:extLst/>
  </p:cmAuthor>
  <p:cmAuthor id="2" name="Hagan Walker"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C7E6A4"/>
    <a:srgbClr val="B4DE86"/>
    <a:srgbClr val="A0D565"/>
    <a:srgbClr val="500102"/>
    <a:srgbClr val="994C00"/>
    <a:srgbClr val="808080"/>
    <a:srgbClr val="BAB7A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15" autoAdjust="0"/>
    <p:restoredTop sz="93475" autoAdjust="0"/>
  </p:normalViewPr>
  <p:slideViewPr>
    <p:cSldViewPr>
      <p:cViewPr varScale="1">
        <p:scale>
          <a:sx n="49" d="100"/>
          <a:sy n="49" d="100"/>
        </p:scale>
        <p:origin x="786" y="84"/>
      </p:cViewPr>
      <p:guideLst>
        <p:guide orient="horz" pos="3072"/>
        <p:guide pos="5472"/>
      </p:guideLst>
    </p:cSldViewPr>
  </p:slideViewPr>
  <p:notesTextViewPr>
    <p:cViewPr>
      <p:scale>
        <a:sx n="3" d="2"/>
        <a:sy n="3" d="2"/>
      </p:scale>
      <p:origin x="0" y="0"/>
    </p:cViewPr>
  </p:notesTextViewPr>
  <p:sorterViewPr>
    <p:cViewPr>
      <p:scale>
        <a:sx n="100" d="100"/>
        <a:sy n="100" d="100"/>
      </p:scale>
      <p:origin x="0" y="105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localhost\Users\humansci\Dropbox\senior_design\Submittals\Final%20Presentation\Power%20Output_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tx1"/>
                </a:solidFill>
                <a:latin typeface="+mn-lt"/>
                <a:ea typeface="+mn-ea"/>
                <a:cs typeface="+mn-cs"/>
              </a:defRPr>
            </a:pPr>
            <a:r>
              <a:rPr lang="en-US" sz="3200">
                <a:solidFill>
                  <a:schemeClr val="tx1"/>
                </a:solidFill>
              </a:rPr>
              <a:t>Daily Energy Consumption (Hub)</a:t>
            </a:r>
          </a:p>
        </c:rich>
      </c:tx>
      <c:layout>
        <c:manualLayout>
          <c:xMode val="edge"/>
          <c:yMode val="edge"/>
          <c:x val="0.295032362459547"/>
          <c:y val="0"/>
        </c:manualLayout>
      </c:layout>
      <c:overlay val="0"/>
      <c:spPr>
        <a:noFill/>
        <a:ln>
          <a:noFill/>
        </a:ln>
        <a:effectLst/>
      </c:spPr>
      <c:txPr>
        <a:bodyPr rot="0" spcFirstLastPara="1" vertOverflow="ellipsis" vert="horz" wrap="square" anchor="ctr" anchorCtr="1"/>
        <a:lstStyle/>
        <a:p>
          <a:pPr>
            <a:defRPr sz="320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66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Sheet1!$D$6:$D$11</c:f>
              <c:strCache>
                <c:ptCount val="6"/>
                <c:pt idx="0">
                  <c:v>NRF24L01</c:v>
                </c:pt>
                <c:pt idx="1">
                  <c:v>Wi-Fi</c:v>
                </c:pt>
                <c:pt idx="2">
                  <c:v>Microcontroller</c:v>
                </c:pt>
                <c:pt idx="3">
                  <c:v>PIR Sensor</c:v>
                </c:pt>
                <c:pt idx="4">
                  <c:v>LED Driver</c:v>
                </c:pt>
                <c:pt idx="5">
                  <c:v>Magnometer</c:v>
                </c:pt>
              </c:strCache>
            </c:strRef>
          </c:cat>
          <c:val>
            <c:numRef>
              <c:f>Sheet1!$E$6:$E$11</c:f>
              <c:numCache>
                <c:formatCode>General</c:formatCode>
                <c:ptCount val="6"/>
                <c:pt idx="0">
                  <c:v>652.35455999999931</c:v>
                </c:pt>
                <c:pt idx="1">
                  <c:v>115.3329408</c:v>
                </c:pt>
                <c:pt idx="2">
                  <c:v>251.74195199999991</c:v>
                </c:pt>
                <c:pt idx="3">
                  <c:v>8.5307904000000008</c:v>
                </c:pt>
                <c:pt idx="4">
                  <c:v>334.54079999999999</c:v>
                </c:pt>
                <c:pt idx="5">
                  <c:v>3.345407999999999</c:v>
                </c:pt>
              </c:numCache>
            </c:numRef>
          </c:val>
        </c:ser>
        <c:dLbls>
          <c:showLegendKey val="0"/>
          <c:showVal val="0"/>
          <c:showCatName val="0"/>
          <c:showSerName val="0"/>
          <c:showPercent val="0"/>
          <c:showBubbleSize val="0"/>
        </c:dLbls>
        <c:gapWidth val="100"/>
        <c:overlap val="-24"/>
        <c:axId val="332232648"/>
        <c:axId val="332935256"/>
      </c:barChart>
      <c:catAx>
        <c:axId val="332232648"/>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sz="2800" dirty="0">
                    <a:solidFill>
                      <a:schemeClr val="tx1"/>
                    </a:solidFill>
                  </a:rPr>
                  <a:t>Components Measured</a:t>
                </a:r>
              </a:p>
            </c:rich>
          </c:tx>
          <c:layout>
            <c:manualLayout>
              <c:xMode val="edge"/>
              <c:yMode val="edge"/>
              <c:x val="0.37827064699436802"/>
              <c:y val="0.94259259259259298"/>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32935256"/>
        <c:crosses val="autoZero"/>
        <c:auto val="1"/>
        <c:lblAlgn val="ctr"/>
        <c:lblOffset val="100"/>
        <c:noMultiLvlLbl val="0"/>
      </c:catAx>
      <c:valAx>
        <c:axId val="332935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sz="2800">
                    <a:solidFill>
                      <a:schemeClr val="tx1"/>
                    </a:solidFill>
                  </a:rPr>
                  <a:t>Energy (J/Day)</a:t>
                </a:r>
              </a:p>
            </c:rich>
          </c:tx>
          <c:layout>
            <c:manualLayout>
              <c:xMode val="edge"/>
              <c:yMode val="edge"/>
              <c:x val="2.4271844660194199E-3"/>
              <c:y val="0.30056474190726201"/>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32232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D2B9C1-80D2-9F4B-A30A-B0C1B9519A08}" type="datetimeFigureOut">
              <a:rPr lang="en-US" smtClean="0"/>
              <a:t>10/12/2015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2AD996-0904-D848-8A8D-8C6179C2D4C7}" type="slidenum">
              <a:rPr lang="en-US" smtClean="0"/>
              <a:t>‹#›</a:t>
            </a:fld>
            <a:endParaRPr lang="en-US"/>
          </a:p>
        </p:txBody>
      </p:sp>
    </p:spTree>
    <p:extLst>
      <p:ext uri="{BB962C8B-B14F-4D97-AF65-F5344CB8AC3E}">
        <p14:creationId xmlns:p14="http://schemas.microsoft.com/office/powerpoint/2010/main" val="16400067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p:cNvSpPr>
            <a:spLocks noGrp="1" noRot="1" noChangeAspect="1"/>
          </p:cNvSpPr>
          <p:nvPr>
            <p:ph type="sldImg" idx="2"/>
          </p:nvPr>
        </p:nvSpPr>
        <p:spPr bwMode="auto">
          <a:xfrm>
            <a:off x="376238" y="685800"/>
            <a:ext cx="6105525" cy="3429000"/>
          </a:xfrm>
          <a:prstGeom prst="rect">
            <a:avLst/>
          </a:prstGeom>
          <a:noFill/>
          <a:ln w="12700" cap="rnd">
            <a:noFill/>
            <a:round/>
            <a:headEnd/>
            <a:tailEnd/>
          </a:ln>
        </p:spPr>
      </p:sp>
      <p:sp>
        <p:nvSpPr>
          <p:cNvPr id="4098"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smtClean="0">
                <a:sym typeface="Noteworthy Bold" charset="0"/>
              </a:rPr>
              <a:t>Click to edit Master text styles</a:t>
            </a:r>
          </a:p>
          <a:p>
            <a:pPr lvl="1"/>
            <a:r>
              <a:rPr lang="en-US" noProof="0" smtClean="0">
                <a:sym typeface="Noteworthy Bold" charset="0"/>
              </a:rPr>
              <a:t>Second level</a:t>
            </a:r>
          </a:p>
          <a:p>
            <a:pPr lvl="2"/>
            <a:r>
              <a:rPr lang="en-US" noProof="0" smtClean="0">
                <a:sym typeface="Noteworthy Bold" charset="0"/>
              </a:rPr>
              <a:t>Third level</a:t>
            </a:r>
          </a:p>
          <a:p>
            <a:pPr lvl="3"/>
            <a:r>
              <a:rPr lang="en-US" noProof="0" smtClean="0">
                <a:sym typeface="Noteworthy Bold" charset="0"/>
              </a:rPr>
              <a:t>Fourth level</a:t>
            </a:r>
          </a:p>
          <a:p>
            <a:pPr lvl="4"/>
            <a:r>
              <a:rPr lang="en-US" noProof="0" smtClean="0">
                <a:sym typeface="Noteworthy Bold" charset="0"/>
              </a:rPr>
              <a:t>Fifth level</a:t>
            </a:r>
          </a:p>
        </p:txBody>
      </p:sp>
    </p:spTree>
    <p:extLst>
      <p:ext uri="{BB962C8B-B14F-4D97-AF65-F5344CB8AC3E}">
        <p14:creationId xmlns:p14="http://schemas.microsoft.com/office/powerpoint/2010/main" val="138061330"/>
      </p:ext>
    </p:extLst>
  </p:cSld>
  <p:clrMap bg1="lt1" tx1="dk1" bg2="lt2" tx2="dk2" accent1="accent1" accent2="accent2" accent3="accent3" accent4="accent4" accent5="accent5" accent6="accent6" hlink="hlink" folHlink="folHlink"/>
  <p:hf hdr="0" ftr="0" dt="0"/>
  <p:notesStyle>
    <a:lvl1pPr algn="l" defTabSz="457111" rtl="0" eaLnBrk="0" fontAlgn="base" hangingPunct="0">
      <a:lnSpc>
        <a:spcPts val="3499"/>
      </a:lnSpc>
      <a:spcBef>
        <a:spcPct val="0"/>
      </a:spcBef>
      <a:spcAft>
        <a:spcPct val="0"/>
      </a:spcAft>
      <a:defRPr sz="2500" kern="1200">
        <a:solidFill>
          <a:srgbClr val="572E2D"/>
        </a:solidFill>
        <a:latin typeface="Noteworthy Bold" charset="0"/>
        <a:ea typeface="Noteworthy Bold" charset="0"/>
        <a:cs typeface="Noteworthy Bold" charset="0"/>
        <a:sym typeface="Noteworthy Bold" charset="0"/>
      </a:defRPr>
    </a:lvl1pPr>
    <a:lvl2pPr marL="342832" algn="l" defTabSz="457111" rtl="0" eaLnBrk="0" fontAlgn="base" hangingPunct="0">
      <a:lnSpc>
        <a:spcPts val="3499"/>
      </a:lnSpc>
      <a:spcBef>
        <a:spcPct val="0"/>
      </a:spcBef>
      <a:spcAft>
        <a:spcPct val="0"/>
      </a:spcAft>
      <a:defRPr sz="2500" kern="1200">
        <a:solidFill>
          <a:srgbClr val="572E2D"/>
        </a:solidFill>
        <a:latin typeface="Noteworthy Bold" charset="0"/>
        <a:ea typeface="Noteworthy Bold" charset="0"/>
        <a:cs typeface="Noteworthy Bold" charset="0"/>
        <a:sym typeface="Noteworthy Bold" charset="0"/>
      </a:defRPr>
    </a:lvl2pPr>
    <a:lvl3pPr marL="685664" algn="l" defTabSz="457111" rtl="0" eaLnBrk="0" fontAlgn="base" hangingPunct="0">
      <a:lnSpc>
        <a:spcPts val="3499"/>
      </a:lnSpc>
      <a:spcBef>
        <a:spcPct val="0"/>
      </a:spcBef>
      <a:spcAft>
        <a:spcPct val="0"/>
      </a:spcAft>
      <a:defRPr sz="2500" kern="1200">
        <a:solidFill>
          <a:srgbClr val="572E2D"/>
        </a:solidFill>
        <a:latin typeface="Noteworthy Bold" charset="0"/>
        <a:ea typeface="Noteworthy Bold" charset="0"/>
        <a:cs typeface="Noteworthy Bold" charset="0"/>
        <a:sym typeface="Noteworthy Bold" charset="0"/>
      </a:defRPr>
    </a:lvl3pPr>
    <a:lvl4pPr marL="1028496" algn="l" defTabSz="457111" rtl="0" eaLnBrk="0" fontAlgn="base" hangingPunct="0">
      <a:lnSpc>
        <a:spcPts val="3499"/>
      </a:lnSpc>
      <a:spcBef>
        <a:spcPct val="0"/>
      </a:spcBef>
      <a:spcAft>
        <a:spcPct val="0"/>
      </a:spcAft>
      <a:defRPr sz="2500" kern="1200">
        <a:solidFill>
          <a:srgbClr val="572E2D"/>
        </a:solidFill>
        <a:latin typeface="Noteworthy Bold" charset="0"/>
        <a:ea typeface="Noteworthy Bold" charset="0"/>
        <a:cs typeface="Noteworthy Bold" charset="0"/>
        <a:sym typeface="Noteworthy Bold" charset="0"/>
      </a:defRPr>
    </a:lvl4pPr>
    <a:lvl5pPr marL="1371330" algn="l" defTabSz="457111" rtl="0" eaLnBrk="0" fontAlgn="base" hangingPunct="0">
      <a:lnSpc>
        <a:spcPts val="3499"/>
      </a:lnSpc>
      <a:spcBef>
        <a:spcPct val="0"/>
      </a:spcBef>
      <a:spcAft>
        <a:spcPct val="0"/>
      </a:spcAft>
      <a:defRPr sz="2500" kern="1200">
        <a:solidFill>
          <a:srgbClr val="572E2D"/>
        </a:solidFill>
        <a:latin typeface="Noteworthy Bold" charset="0"/>
        <a:ea typeface="Noteworthy Bold" charset="0"/>
        <a:cs typeface="Noteworthy Bold" charset="0"/>
        <a:sym typeface="Noteworthy Bold" charset="0"/>
      </a:defRPr>
    </a:lvl5pPr>
    <a:lvl6pPr marL="2285550" algn="l" defTabSz="914220" rtl="0" eaLnBrk="1" latinLnBrk="0" hangingPunct="1">
      <a:defRPr sz="1100" kern="1200">
        <a:solidFill>
          <a:schemeClr val="tx1"/>
        </a:solidFill>
        <a:latin typeface="+mn-lt"/>
        <a:ea typeface="+mn-ea"/>
        <a:cs typeface="+mn-cs"/>
      </a:defRPr>
    </a:lvl6pPr>
    <a:lvl7pPr marL="2742659" algn="l" defTabSz="914220" rtl="0" eaLnBrk="1" latinLnBrk="0" hangingPunct="1">
      <a:defRPr sz="1100" kern="1200">
        <a:solidFill>
          <a:schemeClr val="tx1"/>
        </a:solidFill>
        <a:latin typeface="+mn-lt"/>
        <a:ea typeface="+mn-ea"/>
        <a:cs typeface="+mn-cs"/>
      </a:defRPr>
    </a:lvl7pPr>
    <a:lvl8pPr marL="3199769" algn="l" defTabSz="914220" rtl="0" eaLnBrk="1" latinLnBrk="0" hangingPunct="1">
      <a:defRPr sz="1100" kern="1200">
        <a:solidFill>
          <a:schemeClr val="tx1"/>
        </a:solidFill>
        <a:latin typeface="+mn-lt"/>
        <a:ea typeface="+mn-ea"/>
        <a:cs typeface="+mn-cs"/>
      </a:defRPr>
    </a:lvl8pPr>
    <a:lvl9pPr marL="3656878" algn="l" defTabSz="914220"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314162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r>
              <a:rPr lang="en-US" dirty="0" smtClean="0"/>
              <a:t>http://www.discovercircuits.com/DJ-Circuits/Modified_Solar_PathLight.htm</a:t>
            </a:r>
          </a:p>
          <a:p>
            <a:endParaRPr lang="en-US" dirty="0" smtClean="0"/>
          </a:p>
        </p:txBody>
      </p:sp>
    </p:spTree>
    <p:extLst>
      <p:ext uri="{BB962C8B-B14F-4D97-AF65-F5344CB8AC3E}">
        <p14:creationId xmlns:p14="http://schemas.microsoft.com/office/powerpoint/2010/main" val="1381496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r>
              <a:rPr lang="en-US" sz="2400" kern="1200" dirty="0" smtClean="0">
                <a:solidFill>
                  <a:srgbClr val="572E2D"/>
                </a:solidFill>
                <a:effectLst/>
                <a:latin typeface="Noteworthy Bold" charset="0"/>
                <a:ea typeface="Noteworthy Bold" charset="0"/>
                <a:cs typeface="Noteworthy Bold" charset="0"/>
                <a:sym typeface="Noteworthy Bold" charset="0"/>
              </a:rPr>
              <a:t>http://www.ebay.co.uk/itm/Genuine-Samsung-Battery-B800BE-for-Galaxy-Note-3-N9000-N9005-3200mAh-3-8V-New-/251578215907</a:t>
            </a:r>
          </a:p>
          <a:p>
            <a:endParaRPr lang="en-US" sz="2400" kern="1200" dirty="0" smtClean="0">
              <a:solidFill>
                <a:srgbClr val="572E2D"/>
              </a:solidFill>
              <a:effectLst/>
              <a:latin typeface="Noteworthy Bold" charset="0"/>
              <a:ea typeface="Noteworthy Bold" charset="0"/>
              <a:cs typeface="Noteworthy Bold" charset="0"/>
              <a:sym typeface="Noteworthy Bold" charset="0"/>
            </a:endParaRPr>
          </a:p>
          <a:p>
            <a:r>
              <a:rPr lang="en-US" sz="2400" kern="1200" dirty="0" smtClean="0">
                <a:solidFill>
                  <a:srgbClr val="572E2D"/>
                </a:solidFill>
                <a:effectLst/>
                <a:latin typeface="Noteworthy Bold" charset="0"/>
                <a:ea typeface="Noteworthy Bold" charset="0"/>
                <a:cs typeface="Noteworthy Bold" charset="0"/>
                <a:sym typeface="Noteworthy Bold" charset="0"/>
              </a:rPr>
              <a:t>http://www.automotivecomposites.com/batteries.htm</a:t>
            </a:r>
          </a:p>
          <a:p>
            <a:endParaRPr lang="en-US" dirty="0" smtClean="0"/>
          </a:p>
        </p:txBody>
      </p:sp>
    </p:spTree>
    <p:extLst>
      <p:ext uri="{BB962C8B-B14F-4D97-AF65-F5344CB8AC3E}">
        <p14:creationId xmlns:p14="http://schemas.microsoft.com/office/powerpoint/2010/main" val="3005647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r>
              <a:rPr lang="en-US" sz="2400" kern="1200" dirty="0" smtClean="0">
                <a:solidFill>
                  <a:srgbClr val="572E2D"/>
                </a:solidFill>
                <a:effectLst/>
                <a:latin typeface="Noteworthy Bold" charset="0"/>
                <a:ea typeface="Noteworthy Bold" charset="0"/>
                <a:cs typeface="Noteworthy Bold" charset="0"/>
                <a:sym typeface="Noteworthy Bold" charset="0"/>
              </a:rPr>
              <a:t>http://www.ebay.co.uk/itm/Genuine-Samsung-Battery-B800BE-for-Galaxy-Note-3-N9000-N9005-3200mAh-3-8V-New-/251578215907</a:t>
            </a:r>
          </a:p>
          <a:p>
            <a:endParaRPr lang="en-US" sz="2400" kern="1200" dirty="0" smtClean="0">
              <a:solidFill>
                <a:srgbClr val="572E2D"/>
              </a:solidFill>
              <a:effectLst/>
              <a:latin typeface="Noteworthy Bold" charset="0"/>
              <a:ea typeface="Noteworthy Bold" charset="0"/>
              <a:cs typeface="Noteworthy Bold" charset="0"/>
              <a:sym typeface="Noteworthy Bold" charset="0"/>
            </a:endParaRPr>
          </a:p>
          <a:p>
            <a:r>
              <a:rPr lang="en-US" sz="2400" kern="1200" dirty="0" smtClean="0">
                <a:solidFill>
                  <a:srgbClr val="572E2D"/>
                </a:solidFill>
                <a:effectLst/>
                <a:latin typeface="Noteworthy Bold" charset="0"/>
                <a:ea typeface="Noteworthy Bold" charset="0"/>
                <a:cs typeface="Noteworthy Bold" charset="0"/>
                <a:sym typeface="Noteworthy Bold" charset="0"/>
              </a:rPr>
              <a:t>http://www.automotivecomposites.com/batteries.htm</a:t>
            </a:r>
          </a:p>
          <a:p>
            <a:endParaRPr lang="en-US" dirty="0" smtClean="0"/>
          </a:p>
        </p:txBody>
      </p:sp>
    </p:spTree>
    <p:extLst>
      <p:ext uri="{BB962C8B-B14F-4D97-AF65-F5344CB8AC3E}">
        <p14:creationId xmlns:p14="http://schemas.microsoft.com/office/powerpoint/2010/main" val="3005647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sz="2400" kern="1200" dirty="0" smtClean="0">
              <a:solidFill>
                <a:srgbClr val="572E2D"/>
              </a:solidFill>
              <a:effectLst/>
              <a:latin typeface="Noteworthy Bold" charset="0"/>
              <a:ea typeface="Noteworthy Bold" charset="0"/>
              <a:cs typeface="Noteworthy Bold" charset="0"/>
              <a:sym typeface="Noteworthy Bold" charset="0"/>
            </a:endParaRPr>
          </a:p>
        </p:txBody>
      </p:sp>
    </p:spTree>
    <p:extLst>
      <p:ext uri="{BB962C8B-B14F-4D97-AF65-F5344CB8AC3E}">
        <p14:creationId xmlns:p14="http://schemas.microsoft.com/office/powerpoint/2010/main" val="1155722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r>
              <a:rPr lang="en-US" sz="2400" kern="1200" dirty="0" smtClean="0">
                <a:solidFill>
                  <a:srgbClr val="572E2D"/>
                </a:solidFill>
                <a:effectLst/>
                <a:latin typeface="Noteworthy Bold" charset="0"/>
                <a:ea typeface="Noteworthy Bold" charset="0"/>
                <a:cs typeface="Noteworthy Bold" charset="0"/>
                <a:sym typeface="Noteworthy Bold" charset="0"/>
              </a:rPr>
              <a:t>http://www.ebay.co.uk/itm/Genuine-Samsung-Battery-B800BE-for-Galaxy-Note-3-N9000-N9005-3200mAh-3-8V-New-/251578215907</a:t>
            </a:r>
          </a:p>
          <a:p>
            <a:endParaRPr lang="en-US" sz="2400" kern="1200" dirty="0" smtClean="0">
              <a:solidFill>
                <a:srgbClr val="572E2D"/>
              </a:solidFill>
              <a:effectLst/>
              <a:latin typeface="Noteworthy Bold" charset="0"/>
              <a:ea typeface="Noteworthy Bold" charset="0"/>
              <a:cs typeface="Noteworthy Bold" charset="0"/>
              <a:sym typeface="Noteworthy Bold" charset="0"/>
            </a:endParaRPr>
          </a:p>
          <a:p>
            <a:r>
              <a:rPr lang="en-US" sz="2400" kern="1200" dirty="0" smtClean="0">
                <a:solidFill>
                  <a:srgbClr val="572E2D"/>
                </a:solidFill>
                <a:effectLst/>
                <a:latin typeface="Noteworthy Bold" charset="0"/>
                <a:ea typeface="Noteworthy Bold" charset="0"/>
                <a:cs typeface="Noteworthy Bold" charset="0"/>
                <a:sym typeface="Noteworthy Bold" charset="0"/>
              </a:rPr>
              <a:t>http://www.automotivecomposites.com/batteries.htm</a:t>
            </a:r>
          </a:p>
          <a:p>
            <a:endParaRPr lang="en-US" dirty="0" smtClean="0"/>
          </a:p>
        </p:txBody>
      </p:sp>
    </p:spTree>
    <p:extLst>
      <p:ext uri="{BB962C8B-B14F-4D97-AF65-F5344CB8AC3E}">
        <p14:creationId xmlns:p14="http://schemas.microsoft.com/office/powerpoint/2010/main" val="21840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r>
              <a:rPr lang="en-US" sz="2400" kern="1200" dirty="0" smtClean="0">
                <a:solidFill>
                  <a:srgbClr val="572E2D"/>
                </a:solidFill>
                <a:effectLst/>
                <a:latin typeface="Noteworthy Bold" charset="0"/>
                <a:ea typeface="Noteworthy Bold" charset="0"/>
                <a:cs typeface="Noteworthy Bold" charset="0"/>
                <a:sym typeface="Noteworthy Bold" charset="0"/>
              </a:rPr>
              <a:t>http://</a:t>
            </a:r>
            <a:r>
              <a:rPr lang="en-US" sz="2400" kern="1200" dirty="0" err="1" smtClean="0">
                <a:solidFill>
                  <a:srgbClr val="572E2D"/>
                </a:solidFill>
                <a:effectLst/>
                <a:latin typeface="Noteworthy Bold" charset="0"/>
                <a:ea typeface="Noteworthy Bold" charset="0"/>
                <a:cs typeface="Noteworthy Bold" charset="0"/>
                <a:sym typeface="Noteworthy Bold" charset="0"/>
              </a:rPr>
              <a:t>www.emartee.com</a:t>
            </a:r>
            <a:r>
              <a:rPr lang="en-US" sz="2400" kern="1200" dirty="0" smtClean="0">
                <a:solidFill>
                  <a:srgbClr val="572E2D"/>
                </a:solidFill>
                <a:effectLst/>
                <a:latin typeface="Noteworthy Bold" charset="0"/>
                <a:ea typeface="Noteworthy Bold" charset="0"/>
                <a:cs typeface="Noteworthy Bold" charset="0"/>
                <a:sym typeface="Noteworthy Bold" charset="0"/>
              </a:rPr>
              <a:t>/Images/websites/</a:t>
            </a:r>
            <a:r>
              <a:rPr lang="en-US" sz="2400" kern="1200" dirty="0" err="1" smtClean="0">
                <a:solidFill>
                  <a:srgbClr val="572E2D"/>
                </a:solidFill>
                <a:effectLst/>
                <a:latin typeface="Noteworthy Bold" charset="0"/>
                <a:ea typeface="Noteworthy Bold" charset="0"/>
                <a:cs typeface="Noteworthy Bold" charset="0"/>
                <a:sym typeface="Noteworthy Bold" charset="0"/>
              </a:rPr>
              <a:t>emartee.com</a:t>
            </a:r>
            <a:r>
              <a:rPr lang="en-US" sz="2400" kern="1200" dirty="0" smtClean="0">
                <a:solidFill>
                  <a:srgbClr val="572E2D"/>
                </a:solidFill>
                <a:effectLst/>
                <a:latin typeface="Noteworthy Bold" charset="0"/>
                <a:ea typeface="Noteworthy Bold" charset="0"/>
                <a:cs typeface="Noteworthy Bold" charset="0"/>
                <a:sym typeface="Noteworthy Bold" charset="0"/>
              </a:rPr>
              <a:t>/HMC5883L-1.jpg</a:t>
            </a:r>
          </a:p>
        </p:txBody>
      </p:sp>
    </p:spTree>
    <p:extLst>
      <p:ext uri="{BB962C8B-B14F-4D97-AF65-F5344CB8AC3E}">
        <p14:creationId xmlns:p14="http://schemas.microsoft.com/office/powerpoint/2010/main" val="2070604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pPr marL="0" marR="0" indent="0" algn="l" defTabSz="457200" rtl="0" eaLnBrk="0" fontAlgn="base" latinLnBrk="0" hangingPunct="0">
              <a:lnSpc>
                <a:spcPts val="3500"/>
              </a:lnSpc>
              <a:spcBef>
                <a:spcPct val="0"/>
              </a:spcBef>
              <a:spcAft>
                <a:spcPct val="0"/>
              </a:spcAft>
              <a:buClrTx/>
              <a:buSzTx/>
              <a:buFontTx/>
              <a:buNone/>
              <a:tabLst/>
              <a:defRPr/>
            </a:pPr>
            <a:r>
              <a:rPr lang="en-US" dirty="0" smtClean="0"/>
              <a:t>http://www.ti.com/product/lm3670</a:t>
            </a:r>
          </a:p>
          <a:p>
            <a:r>
              <a:rPr lang="en-US" dirty="0" smtClean="0"/>
              <a:t>http://www.st.com/st-web-ui/static/active/en/resource/technical/document/application_note/DM00048561.pdf</a:t>
            </a:r>
          </a:p>
          <a:p>
            <a:r>
              <a:rPr lang="en-US" dirty="0" smtClean="0"/>
              <a:t>http://www.adafruit.com/product/390</a:t>
            </a:r>
          </a:p>
        </p:txBody>
      </p:sp>
    </p:spTree>
    <p:extLst>
      <p:ext uri="{BB962C8B-B14F-4D97-AF65-F5344CB8AC3E}">
        <p14:creationId xmlns:p14="http://schemas.microsoft.com/office/powerpoint/2010/main" val="3504618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r>
              <a:rPr lang="en-US" sz="2400" kern="1200" dirty="0" smtClean="0">
                <a:solidFill>
                  <a:srgbClr val="572E2D"/>
                </a:solidFill>
                <a:effectLst/>
                <a:latin typeface="Noteworthy Bold" charset="0"/>
                <a:ea typeface="Noteworthy Bold" charset="0"/>
                <a:cs typeface="Noteworthy Bold" charset="0"/>
                <a:sym typeface="Noteworthy Bold" charset="0"/>
              </a:rPr>
              <a:t>http://www.ebay.co.uk/itm/Genuine-Samsung-Battery-B800BE-for-Galaxy-Note-3-N9000-N9005-3200mAh-3-8V-New-/251578215907</a:t>
            </a:r>
          </a:p>
          <a:p>
            <a:endParaRPr lang="en-US" sz="2400" kern="1200" dirty="0" smtClean="0">
              <a:solidFill>
                <a:srgbClr val="572E2D"/>
              </a:solidFill>
              <a:effectLst/>
              <a:latin typeface="Noteworthy Bold" charset="0"/>
              <a:ea typeface="Noteworthy Bold" charset="0"/>
              <a:cs typeface="Noteworthy Bold" charset="0"/>
              <a:sym typeface="Noteworthy Bold" charset="0"/>
            </a:endParaRPr>
          </a:p>
          <a:p>
            <a:r>
              <a:rPr lang="en-US" sz="2400" kern="1200" dirty="0" smtClean="0">
                <a:solidFill>
                  <a:srgbClr val="572E2D"/>
                </a:solidFill>
                <a:effectLst/>
                <a:latin typeface="Noteworthy Bold" charset="0"/>
                <a:ea typeface="Noteworthy Bold" charset="0"/>
                <a:cs typeface="Noteworthy Bold" charset="0"/>
                <a:sym typeface="Noteworthy Bold" charset="0"/>
              </a:rPr>
              <a:t>http://www.automotivecomposites.com/batteries.htm</a:t>
            </a:r>
          </a:p>
          <a:p>
            <a:endParaRPr lang="en-US" dirty="0" smtClean="0"/>
          </a:p>
        </p:txBody>
      </p:sp>
    </p:spTree>
    <p:extLst>
      <p:ext uri="{BB962C8B-B14F-4D97-AF65-F5344CB8AC3E}">
        <p14:creationId xmlns:p14="http://schemas.microsoft.com/office/powerpoint/2010/main" val="2842957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267121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1406457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150726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201155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2440305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1402481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1402481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1402481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1052251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1402481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r>
              <a:rPr lang="en-US" dirty="0" smtClean="0"/>
              <a:t>http://www.adafruit.com/products/1734</a:t>
            </a:r>
          </a:p>
          <a:p>
            <a:r>
              <a:rPr lang="en-US" dirty="0" smtClean="0"/>
              <a:t>https://www.google.com/url?sa=i&amp;rct=j&amp;q=&amp;esrc=s&amp;source=images&amp;cd=&amp;cad=rja&amp;uact=8&amp;ved=0CAcQjRw&amp;url=http%3A%2F%2Fwww.chinamayyardled.com%2F2835-SMD-LED.html&amp;ei=7673VIuJMpL-gwSMmIG4Bg&amp;bvm=bv.87519884,d.eXY&amp;psig=AFQjCNEnNdTgrkfHpvzh774dydoJDXzIUg&amp;ust=1425604726400807</a:t>
            </a:r>
          </a:p>
        </p:txBody>
      </p:sp>
    </p:spTree>
    <p:extLst>
      <p:ext uri="{BB962C8B-B14F-4D97-AF65-F5344CB8AC3E}">
        <p14:creationId xmlns:p14="http://schemas.microsoft.com/office/powerpoint/2010/main" val="4161819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314162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167264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824487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pPr marL="0" marR="0" indent="0" algn="l" defTabSz="457200" rtl="0" eaLnBrk="0" fontAlgn="base" latinLnBrk="0" hangingPunct="0">
              <a:lnSpc>
                <a:spcPts val="3500"/>
              </a:lnSpc>
              <a:spcBef>
                <a:spcPct val="0"/>
              </a:spcBef>
              <a:spcAft>
                <a:spcPct val="0"/>
              </a:spcAft>
              <a:buClrTx/>
              <a:buSzTx/>
              <a:buFontTx/>
              <a:buNone/>
              <a:tabLst/>
              <a:defRPr/>
            </a:pPr>
            <a:r>
              <a:rPr lang="en-US" dirty="0" smtClean="0"/>
              <a:t>http://www.ti.com/product/lm3670</a:t>
            </a:r>
          </a:p>
          <a:p>
            <a:r>
              <a:rPr lang="en-US" dirty="0" smtClean="0"/>
              <a:t>Attach</a:t>
            </a:r>
            <a:r>
              <a:rPr lang="en-US" baseline="0" dirty="0" smtClean="0"/>
              <a:t> </a:t>
            </a:r>
            <a:r>
              <a:rPr lang="en-US" baseline="0" dirty="0" err="1" smtClean="0"/>
              <a:t>Matlab</a:t>
            </a:r>
            <a:r>
              <a:rPr lang="en-US" baseline="0" dirty="0" smtClean="0"/>
              <a:t> Graph</a:t>
            </a:r>
          </a:p>
          <a:p>
            <a:r>
              <a:rPr lang="en-US" dirty="0" smtClean="0"/>
              <a:t>http://www.discovercircuits.com/DJ-Circuits/Modified_Solar_PathLight.htm</a:t>
            </a:r>
          </a:p>
        </p:txBody>
      </p:sp>
    </p:spTree>
    <p:extLst>
      <p:ext uri="{BB962C8B-B14F-4D97-AF65-F5344CB8AC3E}">
        <p14:creationId xmlns:p14="http://schemas.microsoft.com/office/powerpoint/2010/main" val="1775330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sz="2400" kern="1200" dirty="0" smtClean="0">
              <a:solidFill>
                <a:srgbClr val="572E2D"/>
              </a:solidFill>
              <a:effectLst/>
              <a:latin typeface="Noteworthy Bold" charset="0"/>
              <a:ea typeface="Noteworthy Bold" charset="0"/>
              <a:cs typeface="Noteworthy Bold" charset="0"/>
              <a:sym typeface="Noteworthy Bold" charset="0"/>
            </a:endParaRPr>
          </a:p>
        </p:txBody>
      </p:sp>
    </p:spTree>
    <p:extLst>
      <p:ext uri="{BB962C8B-B14F-4D97-AF65-F5344CB8AC3E}">
        <p14:creationId xmlns:p14="http://schemas.microsoft.com/office/powerpoint/2010/main" val="85563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150726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PlaceHolder 1"/>
          <p:cNvSpPr>
            <a:spLocks noGrp="1"/>
          </p:cNvSpPr>
          <p:nvPr>
            <p:ph type="body"/>
          </p:nvPr>
        </p:nvSpPr>
        <p:spPr>
          <a:xfrm>
            <a:off x="914400" y="4343400"/>
            <a:ext cx="5028840" cy="4114440"/>
          </a:xfrm>
          <a:prstGeom prst="rect">
            <a:avLst/>
          </a:prstGeom>
        </p:spPr>
        <p:txBody>
          <a:bodyPr/>
          <a:lstStyle/>
          <a:p>
            <a:r>
              <a:rPr lang="en-US" sz="2000" strike="noStrike" dirty="0">
                <a:latin typeface="Arial"/>
              </a:rPr>
              <a:t>For manufacturability, finding a suitable material for the casing was important. The team chose aluminum because it can be easily fabricated. In addition, PCB packaging is constrained based on the size of each unit, therefore, it was important to find smaller components. </a:t>
            </a:r>
            <a:endParaRPr dirty="0"/>
          </a:p>
        </p:txBody>
      </p:sp>
    </p:spTree>
    <p:extLst>
      <p:ext uri="{BB962C8B-B14F-4D97-AF65-F5344CB8AC3E}">
        <p14:creationId xmlns:p14="http://schemas.microsoft.com/office/powerpoint/2010/main" val="3976676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PlaceHolder 1"/>
          <p:cNvSpPr>
            <a:spLocks noGrp="1"/>
          </p:cNvSpPr>
          <p:nvPr>
            <p:ph type="body"/>
          </p:nvPr>
        </p:nvSpPr>
        <p:spPr>
          <a:xfrm>
            <a:off x="914400" y="4343400"/>
            <a:ext cx="5028840" cy="4114440"/>
          </a:xfrm>
          <a:prstGeom prst="rect">
            <a:avLst/>
          </a:prstGeom>
        </p:spPr>
        <p:txBody>
          <a:bodyPr/>
          <a:lstStyle/>
          <a:p>
            <a:r>
              <a:rPr lang="en-US" sz="2000" strike="noStrike">
                <a:latin typeface="Arial"/>
              </a:rPr>
              <a:t>For manufacturability, finding a suitable material for the casing was important. The team chose aluminum because it can be easily fabricated. In addition, PCB packaging is constrained based on the size of each unit, therefore, it was important to find smaller components. </a:t>
            </a:r>
            <a:endParaRPr/>
          </a:p>
        </p:txBody>
      </p:sp>
    </p:spTree>
    <p:extLst>
      <p:ext uri="{BB962C8B-B14F-4D97-AF65-F5344CB8AC3E}">
        <p14:creationId xmlns:p14="http://schemas.microsoft.com/office/powerpoint/2010/main" val="3027002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PlaceHolder 1"/>
          <p:cNvSpPr>
            <a:spLocks noGrp="1"/>
          </p:cNvSpPr>
          <p:nvPr>
            <p:ph type="body"/>
          </p:nvPr>
        </p:nvSpPr>
        <p:spPr>
          <a:xfrm>
            <a:off x="914400" y="4343400"/>
            <a:ext cx="5028840" cy="4114440"/>
          </a:xfrm>
          <a:prstGeom prst="rect">
            <a:avLst/>
          </a:prstGeom>
        </p:spPr>
        <p:txBody>
          <a:bodyPr/>
          <a:lstStyle/>
          <a:p>
            <a:r>
              <a:rPr lang="en-US" sz="2000" strike="noStrike" dirty="0" smtClean="0">
                <a:latin typeface="Arial"/>
              </a:rPr>
              <a:t>Around 10 boards</a:t>
            </a:r>
            <a:r>
              <a:rPr lang="en-US" sz="2000" strike="noStrike" baseline="0" dirty="0" smtClean="0">
                <a:latin typeface="Arial"/>
              </a:rPr>
              <a:t> for 12 dollars .6mm</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3600" strike="noStrike" dirty="0" smtClean="0">
                <a:solidFill>
                  <a:srgbClr val="404040"/>
                </a:solidFill>
                <a:latin typeface="Helvetica Light"/>
                <a:ea typeface="Helvetica Light"/>
              </a:rPr>
              <a:t>67mm x 48mm</a:t>
            </a:r>
          </a:p>
          <a:p>
            <a:endParaRPr dirty="0"/>
          </a:p>
        </p:txBody>
      </p:sp>
    </p:spTree>
    <p:extLst>
      <p:ext uri="{BB962C8B-B14F-4D97-AF65-F5344CB8AC3E}">
        <p14:creationId xmlns:p14="http://schemas.microsoft.com/office/powerpoint/2010/main" val="539578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avoid the hazards listed above,</a:t>
            </a:r>
            <a:r>
              <a:rPr lang="en-US" baseline="0" dirty="0" smtClean="0"/>
              <a:t> the modules must be low enough to the ground to avoid tripping. Also they must not consist of sharp edges that can puncture tires. Lastly, LEDs must not be overly bright as to not blind drivers </a:t>
            </a:r>
            <a:r>
              <a:rPr lang="en-US" baseline="0" smtClean="0"/>
              <a:t>at night.</a:t>
            </a:r>
            <a:endParaRPr lang="en-US" dirty="0"/>
          </a:p>
        </p:txBody>
      </p:sp>
    </p:spTree>
    <p:extLst>
      <p:ext uri="{BB962C8B-B14F-4D97-AF65-F5344CB8AC3E}">
        <p14:creationId xmlns:p14="http://schemas.microsoft.com/office/powerpoint/2010/main" val="671657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76238" y="685800"/>
            <a:ext cx="6105525" cy="3429000"/>
          </a:xfrm>
        </p:spPr>
      </p:sp>
      <p:sp>
        <p:nvSpPr>
          <p:cNvPr id="26627"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853351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02175" y="3030542"/>
            <a:ext cx="14769257"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2606465" y="5527681"/>
            <a:ext cx="12160673" cy="2492374"/>
          </a:xfrm>
        </p:spPr>
        <p:txBody>
          <a:bodyPr/>
          <a:lstStyle>
            <a:lvl1pPr marL="0" indent="0" algn="ctr">
              <a:buNone/>
              <a:defRPr/>
            </a:lvl1pPr>
            <a:lvl2pPr marL="457111" indent="0" algn="ctr">
              <a:buNone/>
              <a:defRPr/>
            </a:lvl2pPr>
            <a:lvl3pPr marL="914220" indent="0" algn="ctr">
              <a:buNone/>
              <a:defRPr/>
            </a:lvl3pPr>
            <a:lvl4pPr marL="1371330" indent="0" algn="ctr">
              <a:buNone/>
              <a:defRPr/>
            </a:lvl4pPr>
            <a:lvl5pPr marL="1828439" indent="0" algn="ctr">
              <a:buNone/>
              <a:defRPr/>
            </a:lvl5pPr>
            <a:lvl6pPr marL="2285550" indent="0" algn="ctr">
              <a:buNone/>
              <a:defRPr/>
            </a:lvl6pPr>
            <a:lvl7pPr marL="2742659" indent="0" algn="ctr">
              <a:buNone/>
              <a:defRPr/>
            </a:lvl7pPr>
            <a:lvl8pPr marL="3199769" indent="0" algn="ctr">
              <a:buNone/>
              <a:defRPr/>
            </a:lvl8pPr>
            <a:lvl9pPr marL="3656878" indent="0" algn="ctr">
              <a:buNone/>
              <a:defRPr/>
            </a:lvl9pPr>
          </a:lstStyle>
          <a:p>
            <a:r>
              <a:rPr lang="en-US" smtClean="0"/>
              <a:t>Click to edit Master subtitle style</a:t>
            </a:r>
            <a:endParaRPr lang="en-U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181881" y="1638300"/>
            <a:ext cx="3495080" cy="45212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6642" y="1638300"/>
            <a:ext cx="10281643" cy="452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02175" y="3030542"/>
            <a:ext cx="14769257" cy="2090737"/>
          </a:xfrm>
          <a:prstGeom prst="rect">
            <a:avLst/>
          </a:prstGeom>
        </p:spPr>
        <p:txBody>
          <a:bodyPr lIns="91421" tIns="45711" rIns="91421" bIns="45711"/>
          <a:lstStyle/>
          <a:p>
            <a:r>
              <a:rPr lang="en-US" smtClean="0"/>
              <a:t>Click to edit Master title style</a:t>
            </a:r>
            <a:endParaRPr lang="en-US"/>
          </a:p>
        </p:txBody>
      </p:sp>
      <p:sp>
        <p:nvSpPr>
          <p:cNvPr id="3" name="Subtitle 2"/>
          <p:cNvSpPr>
            <a:spLocks noGrp="1"/>
          </p:cNvSpPr>
          <p:nvPr>
            <p:ph type="subTitle" idx="1"/>
          </p:nvPr>
        </p:nvSpPr>
        <p:spPr>
          <a:xfrm>
            <a:off x="2606465" y="5527681"/>
            <a:ext cx="12160673" cy="2492374"/>
          </a:xfrm>
          <a:prstGeom prst="rect">
            <a:avLst/>
          </a:prstGeom>
        </p:spPr>
        <p:txBody>
          <a:bodyPr lIns="91421" tIns="45711" rIns="91421" bIns="45711"/>
          <a:lstStyle>
            <a:lvl1pPr marL="0" indent="0" algn="ctr">
              <a:buNone/>
              <a:defRPr/>
            </a:lvl1pPr>
            <a:lvl2pPr marL="457111" indent="0" algn="ctr">
              <a:buNone/>
              <a:defRPr/>
            </a:lvl2pPr>
            <a:lvl3pPr marL="914220" indent="0" algn="ctr">
              <a:buNone/>
              <a:defRPr/>
            </a:lvl3pPr>
            <a:lvl4pPr marL="1371330" indent="0" algn="ctr">
              <a:buNone/>
              <a:defRPr/>
            </a:lvl4pPr>
            <a:lvl5pPr marL="1828439" indent="0" algn="ctr">
              <a:buNone/>
              <a:defRPr/>
            </a:lvl5pPr>
            <a:lvl6pPr marL="2285550" indent="0" algn="ctr">
              <a:buNone/>
              <a:defRPr/>
            </a:lvl6pPr>
            <a:lvl7pPr marL="2742659" indent="0" algn="ctr">
              <a:buNone/>
              <a:defRPr/>
            </a:lvl7pPr>
            <a:lvl8pPr marL="3199769" indent="0" algn="ctr">
              <a:buNone/>
              <a:defRPr/>
            </a:lvl8pPr>
            <a:lvl9pPr marL="3656878" indent="0" algn="ctr">
              <a:buNone/>
              <a:defRPr/>
            </a:lvl9pPr>
          </a:lstStyle>
          <a:p>
            <a:r>
              <a:rPr lang="en-US" smtClean="0"/>
              <a:t>Click to edit Master subtitle style</a:t>
            </a:r>
            <a:endParaRPr lang="en-US"/>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9532" y="390525"/>
            <a:ext cx="15634543" cy="1625600"/>
          </a:xfrm>
          <a:prstGeom prst="rect">
            <a:avLst/>
          </a:prstGeom>
        </p:spPr>
        <p:txBody>
          <a:bodyPr lIns="91421" tIns="45711" rIns="91421" bIns="45711"/>
          <a:lstStyle/>
          <a:p>
            <a:r>
              <a:rPr lang="en-US" smtClean="0"/>
              <a:t>Click to edit Master title style</a:t>
            </a:r>
            <a:endParaRPr lang="en-US"/>
          </a:p>
        </p:txBody>
      </p:sp>
      <p:sp>
        <p:nvSpPr>
          <p:cNvPr id="3" name="Content Placeholder 2"/>
          <p:cNvSpPr>
            <a:spLocks noGrp="1"/>
          </p:cNvSpPr>
          <p:nvPr>
            <p:ph idx="1"/>
          </p:nvPr>
        </p:nvSpPr>
        <p:spPr>
          <a:xfrm>
            <a:off x="869532" y="2276482"/>
            <a:ext cx="15634543" cy="6435724"/>
          </a:xfrm>
          <a:prstGeom prst="rect">
            <a:avLst/>
          </a:prstGeom>
        </p:spPr>
        <p:txBody>
          <a:bodyPr lIns="91421" tIns="45711" rIns="91421"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2159" y="6267452"/>
            <a:ext cx="14767134" cy="1936750"/>
          </a:xfrm>
          <a:prstGeom prst="rect">
            <a:avLst/>
          </a:prstGeom>
        </p:spPr>
        <p:txBody>
          <a:bodyPr lIns="91421" tIns="45711" rIns="91421" bIns="4571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372159" y="4133851"/>
            <a:ext cx="14767134" cy="2133601"/>
          </a:xfrm>
          <a:prstGeom prst="rect">
            <a:avLst/>
          </a:prstGeom>
        </p:spPr>
        <p:txBody>
          <a:bodyPr lIns="91421" tIns="45711" rIns="91421" bIns="45711" anchor="b"/>
          <a:lstStyle>
            <a:lvl1pPr marL="0" indent="0">
              <a:buNone/>
              <a:defRPr sz="2100"/>
            </a:lvl1pPr>
            <a:lvl2pPr marL="457111" indent="0">
              <a:buNone/>
              <a:defRPr sz="1700"/>
            </a:lvl2pPr>
            <a:lvl3pPr marL="914220" indent="0">
              <a:buNone/>
              <a:defRPr sz="1500"/>
            </a:lvl3pPr>
            <a:lvl4pPr marL="1371330" indent="0">
              <a:buNone/>
              <a:defRPr sz="1300"/>
            </a:lvl4pPr>
            <a:lvl5pPr marL="1828439" indent="0">
              <a:buNone/>
              <a:defRPr sz="1300"/>
            </a:lvl5pPr>
            <a:lvl6pPr marL="2285550" indent="0">
              <a:buNone/>
              <a:defRPr sz="1300"/>
            </a:lvl6pPr>
            <a:lvl7pPr marL="2742659" indent="0">
              <a:buNone/>
              <a:defRPr sz="1300"/>
            </a:lvl7pPr>
            <a:lvl8pPr marL="3199769" indent="0">
              <a:buNone/>
              <a:defRPr sz="1300"/>
            </a:lvl8pPr>
            <a:lvl9pPr marL="3656878" indent="0">
              <a:buNone/>
              <a:defRPr sz="1300"/>
            </a:lvl9pPr>
          </a:lstStyle>
          <a:p>
            <a:pPr lvl="0"/>
            <a:r>
              <a:rPr lang="en-US" smtClean="0"/>
              <a:t>Click to edit Master text styles</a:t>
            </a:r>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69532" y="390525"/>
            <a:ext cx="15634543" cy="1625600"/>
          </a:xfrm>
          <a:prstGeom prst="rect">
            <a:avLst/>
          </a:prstGeom>
        </p:spPr>
        <p:txBody>
          <a:bodyPr lIns="91421" tIns="45711" rIns="91421" bIns="45711"/>
          <a:lstStyle/>
          <a:p>
            <a:r>
              <a:rPr lang="en-US" smtClean="0"/>
              <a:t>Click to edit Master title style</a:t>
            </a:r>
            <a:endParaRPr lang="en-US"/>
          </a:p>
        </p:txBody>
      </p:sp>
      <p:sp>
        <p:nvSpPr>
          <p:cNvPr id="3" name="Content Placeholder 2"/>
          <p:cNvSpPr>
            <a:spLocks noGrp="1"/>
          </p:cNvSpPr>
          <p:nvPr>
            <p:ph sz="half" idx="1"/>
          </p:nvPr>
        </p:nvSpPr>
        <p:spPr>
          <a:xfrm>
            <a:off x="869534" y="2276482"/>
            <a:ext cx="7715473" cy="6435724"/>
          </a:xfrm>
          <a:prstGeom prst="rect">
            <a:avLst/>
          </a:prstGeom>
        </p:spPr>
        <p:txBody>
          <a:bodyPr lIns="91421" tIns="45711" rIns="91421" bIns="45711"/>
          <a:lstStyle>
            <a:lvl1pPr>
              <a:defRPr sz="2800"/>
            </a:lvl1pPr>
            <a:lvl2pPr>
              <a:defRPr sz="25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788603" y="2276482"/>
            <a:ext cx="7715473" cy="6435724"/>
          </a:xfrm>
          <a:prstGeom prst="rect">
            <a:avLst/>
          </a:prstGeom>
        </p:spPr>
        <p:txBody>
          <a:bodyPr lIns="91421" tIns="45711" rIns="91421" bIns="45711"/>
          <a:lstStyle>
            <a:lvl1pPr>
              <a:defRPr sz="2800"/>
            </a:lvl1pPr>
            <a:lvl2pPr>
              <a:defRPr sz="25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9532" y="390525"/>
            <a:ext cx="15634543" cy="1625600"/>
          </a:xfrm>
          <a:prstGeom prst="rect">
            <a:avLst/>
          </a:prstGeom>
        </p:spPr>
        <p:txBody>
          <a:bodyPr lIns="91421" tIns="45711" rIns="91421" bIns="457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69533" y="2182818"/>
            <a:ext cx="7675179" cy="909636"/>
          </a:xfrm>
          <a:prstGeom prst="rect">
            <a:avLst/>
          </a:prstGeom>
        </p:spPr>
        <p:txBody>
          <a:bodyPr lIns="91421" tIns="45711" rIns="91421" bIns="45711" anchor="b"/>
          <a:lstStyle>
            <a:lvl1pPr marL="0" indent="0">
              <a:buNone/>
              <a:defRPr sz="2500" b="1"/>
            </a:lvl1pPr>
            <a:lvl2pPr marL="457111" indent="0">
              <a:buNone/>
              <a:defRPr sz="2100" b="1"/>
            </a:lvl2pPr>
            <a:lvl3pPr marL="914220" indent="0">
              <a:buNone/>
              <a:defRPr sz="1700" b="1"/>
            </a:lvl3pPr>
            <a:lvl4pPr marL="1371330" indent="0">
              <a:buNone/>
              <a:defRPr sz="1500" b="1"/>
            </a:lvl4pPr>
            <a:lvl5pPr marL="1828439" indent="0">
              <a:buNone/>
              <a:defRPr sz="1500" b="1"/>
            </a:lvl5pPr>
            <a:lvl6pPr marL="2285550" indent="0">
              <a:buNone/>
              <a:defRPr sz="1500" b="1"/>
            </a:lvl6pPr>
            <a:lvl7pPr marL="2742659" indent="0">
              <a:buNone/>
              <a:defRPr sz="1500" b="1"/>
            </a:lvl7pPr>
            <a:lvl8pPr marL="3199769" indent="0">
              <a:buNone/>
              <a:defRPr sz="1500" b="1"/>
            </a:lvl8pPr>
            <a:lvl9pPr marL="3656878"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869533" y="3092450"/>
            <a:ext cx="7675179" cy="5619750"/>
          </a:xfrm>
          <a:prstGeom prst="rect">
            <a:avLst/>
          </a:prstGeom>
        </p:spPr>
        <p:txBody>
          <a:bodyPr lIns="91421" tIns="45711" rIns="91421" bIns="45711"/>
          <a:lstStyle>
            <a:lvl1pPr>
              <a:defRPr sz="2500"/>
            </a:lvl1pPr>
            <a:lvl2pPr>
              <a:defRPr sz="21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824657" y="2182818"/>
            <a:ext cx="7679418" cy="909636"/>
          </a:xfrm>
          <a:prstGeom prst="rect">
            <a:avLst/>
          </a:prstGeom>
        </p:spPr>
        <p:txBody>
          <a:bodyPr lIns="91421" tIns="45711" rIns="91421" bIns="45711" anchor="b"/>
          <a:lstStyle>
            <a:lvl1pPr marL="0" indent="0">
              <a:buNone/>
              <a:defRPr sz="2500" b="1"/>
            </a:lvl1pPr>
            <a:lvl2pPr marL="457111" indent="0">
              <a:buNone/>
              <a:defRPr sz="2100" b="1"/>
            </a:lvl2pPr>
            <a:lvl3pPr marL="914220" indent="0">
              <a:buNone/>
              <a:defRPr sz="1700" b="1"/>
            </a:lvl3pPr>
            <a:lvl4pPr marL="1371330" indent="0">
              <a:buNone/>
              <a:defRPr sz="1500" b="1"/>
            </a:lvl4pPr>
            <a:lvl5pPr marL="1828439" indent="0">
              <a:buNone/>
              <a:defRPr sz="1500" b="1"/>
            </a:lvl5pPr>
            <a:lvl6pPr marL="2285550" indent="0">
              <a:buNone/>
              <a:defRPr sz="1500" b="1"/>
            </a:lvl6pPr>
            <a:lvl7pPr marL="2742659" indent="0">
              <a:buNone/>
              <a:defRPr sz="1500" b="1"/>
            </a:lvl7pPr>
            <a:lvl8pPr marL="3199769" indent="0">
              <a:buNone/>
              <a:defRPr sz="1500" b="1"/>
            </a:lvl8pPr>
            <a:lvl9pPr marL="3656878"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8824657" y="3092450"/>
            <a:ext cx="7679418" cy="5619750"/>
          </a:xfrm>
          <a:prstGeom prst="rect">
            <a:avLst/>
          </a:prstGeom>
        </p:spPr>
        <p:txBody>
          <a:bodyPr lIns="91421" tIns="45711" rIns="91421" bIns="45711"/>
          <a:lstStyle>
            <a:lvl1pPr>
              <a:defRPr sz="2500"/>
            </a:lvl1pPr>
            <a:lvl2pPr>
              <a:defRPr sz="21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69532" y="390525"/>
            <a:ext cx="15634543" cy="1625600"/>
          </a:xfrm>
          <a:prstGeom prst="rect">
            <a:avLst/>
          </a:prstGeom>
        </p:spPr>
        <p:txBody>
          <a:bodyPr lIns="91421" tIns="45711" rIns="91421" bIns="45711"/>
          <a:lstStyle/>
          <a:p>
            <a:r>
              <a:rPr lang="en-US" smtClean="0"/>
              <a:t>Click to edit Master title style</a:t>
            </a:r>
            <a:endParaRPr lang="en-US"/>
          </a:p>
        </p:txBody>
      </p:sp>
    </p:spTree>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4" name="Picture 23" descr="http://www.msstate.edu/web/visualid/Web/2008_MSU_logo_web_horiz_mont.png"/>
          <p:cNvPicPr>
            <a:picLocks noChangeAspect="1" noChangeArrowheads="1"/>
          </p:cNvPicPr>
          <p:nvPr userDrawn="1"/>
        </p:nvPicPr>
        <p:blipFill>
          <a:blip r:embed="rId2" cstate="print"/>
          <a:srcRect/>
          <a:stretch>
            <a:fillRect/>
          </a:stretch>
        </p:blipFill>
        <p:spPr bwMode="auto">
          <a:xfrm>
            <a:off x="406401" y="8839200"/>
            <a:ext cx="3095624" cy="619126"/>
          </a:xfrm>
          <a:prstGeom prst="rect">
            <a:avLst/>
          </a:prstGeom>
          <a:noFill/>
          <a:ln w="9525">
            <a:noFill/>
            <a:miter lim="800000"/>
            <a:headEnd/>
            <a:tailEnd/>
          </a:ln>
        </p:spPr>
      </p:pic>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9534" y="388945"/>
            <a:ext cx="5715559" cy="1652586"/>
          </a:xfrm>
          <a:prstGeom prst="rect">
            <a:avLst/>
          </a:prstGeom>
        </p:spPr>
        <p:txBody>
          <a:bodyPr lIns="91421" tIns="45711" rIns="91421" bIns="45711"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6792927" y="388938"/>
            <a:ext cx="9711145" cy="8323262"/>
          </a:xfrm>
          <a:prstGeom prst="rect">
            <a:avLst/>
          </a:prstGeom>
        </p:spPr>
        <p:txBody>
          <a:bodyPr lIns="91421" tIns="45711" rIns="91421" bIns="45711"/>
          <a:lstStyle>
            <a:lvl1pPr>
              <a:defRPr sz="3200"/>
            </a:lvl1pPr>
            <a:lvl2pPr>
              <a:defRPr sz="28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69534" y="2041531"/>
            <a:ext cx="5715559" cy="6670675"/>
          </a:xfrm>
          <a:prstGeom prst="rect">
            <a:avLst/>
          </a:prstGeom>
        </p:spPr>
        <p:txBody>
          <a:bodyPr lIns="91421" tIns="45711" rIns="91421" bIns="45711"/>
          <a:lstStyle>
            <a:lvl1pPr marL="0" indent="0">
              <a:buNone/>
              <a:defRPr sz="1300"/>
            </a:lvl1pPr>
            <a:lvl2pPr marL="457111" indent="0">
              <a:buNone/>
              <a:defRPr sz="1100"/>
            </a:lvl2pPr>
            <a:lvl3pPr marL="914220" indent="0">
              <a:buNone/>
              <a:defRPr sz="900"/>
            </a:lvl3pPr>
            <a:lvl4pPr marL="1371330" indent="0">
              <a:buNone/>
              <a:defRPr sz="900"/>
            </a:lvl4pPr>
            <a:lvl5pPr marL="1828439" indent="0">
              <a:buNone/>
              <a:defRPr sz="900"/>
            </a:lvl5pPr>
            <a:lvl6pPr marL="2285550" indent="0">
              <a:buNone/>
              <a:defRPr sz="900"/>
            </a:lvl6pPr>
            <a:lvl7pPr marL="2742659" indent="0">
              <a:buNone/>
              <a:defRPr sz="900"/>
            </a:lvl7pPr>
            <a:lvl8pPr marL="3199769" indent="0">
              <a:buNone/>
              <a:defRPr sz="900"/>
            </a:lvl8pPr>
            <a:lvl9pPr marL="3656878" indent="0">
              <a:buNone/>
              <a:defRPr sz="900"/>
            </a:lvl9pPr>
          </a:lstStyle>
          <a:p>
            <a:pPr lvl="0"/>
            <a:r>
              <a:rPr lang="en-US" smtClean="0"/>
              <a:t>Click to edit Master text styles</a:t>
            </a:r>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6011" y="6827839"/>
            <a:ext cx="10423736" cy="806449"/>
          </a:xfrm>
          <a:prstGeom prst="rect">
            <a:avLst/>
          </a:prstGeom>
        </p:spPr>
        <p:txBody>
          <a:bodyPr lIns="91421" tIns="45711" rIns="91421" bIns="45711"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3406011" y="871544"/>
            <a:ext cx="10423736" cy="5851525"/>
          </a:xfrm>
          <a:prstGeom prst="rect">
            <a:avLst/>
          </a:prstGeom>
        </p:spPr>
        <p:txBody>
          <a:bodyPr lIns="91421" tIns="45711" rIns="91421" bIns="45711"/>
          <a:lstStyle>
            <a:lvl1pPr marL="0" indent="0">
              <a:buNone/>
              <a:defRPr sz="3200"/>
            </a:lvl1pPr>
            <a:lvl2pPr marL="457111" indent="0">
              <a:buNone/>
              <a:defRPr sz="2800"/>
            </a:lvl2pPr>
            <a:lvl3pPr marL="914220" indent="0">
              <a:buNone/>
              <a:defRPr sz="2500"/>
            </a:lvl3pPr>
            <a:lvl4pPr marL="1371330" indent="0">
              <a:buNone/>
              <a:defRPr sz="2100"/>
            </a:lvl4pPr>
            <a:lvl5pPr marL="1828439" indent="0">
              <a:buNone/>
              <a:defRPr sz="2100"/>
            </a:lvl5pPr>
            <a:lvl6pPr marL="2285550" indent="0">
              <a:buNone/>
              <a:defRPr sz="2100"/>
            </a:lvl6pPr>
            <a:lvl7pPr marL="2742659" indent="0">
              <a:buNone/>
              <a:defRPr sz="2100"/>
            </a:lvl7pPr>
            <a:lvl8pPr marL="3199769" indent="0">
              <a:buNone/>
              <a:defRPr sz="2100"/>
            </a:lvl8pPr>
            <a:lvl9pPr marL="3656878" indent="0">
              <a:buNone/>
              <a:defRPr sz="21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3406011" y="7634289"/>
            <a:ext cx="10423736" cy="1144587"/>
          </a:xfrm>
          <a:prstGeom prst="rect">
            <a:avLst/>
          </a:prstGeom>
        </p:spPr>
        <p:txBody>
          <a:bodyPr lIns="91421" tIns="45711" rIns="91421" bIns="45711"/>
          <a:lstStyle>
            <a:lvl1pPr marL="0" indent="0">
              <a:buNone/>
              <a:defRPr sz="1300"/>
            </a:lvl1pPr>
            <a:lvl2pPr marL="457111" indent="0">
              <a:buNone/>
              <a:defRPr sz="1100"/>
            </a:lvl2pPr>
            <a:lvl3pPr marL="914220" indent="0">
              <a:buNone/>
              <a:defRPr sz="900"/>
            </a:lvl3pPr>
            <a:lvl4pPr marL="1371330" indent="0">
              <a:buNone/>
              <a:defRPr sz="900"/>
            </a:lvl4pPr>
            <a:lvl5pPr marL="1828439" indent="0">
              <a:buNone/>
              <a:defRPr sz="900"/>
            </a:lvl5pPr>
            <a:lvl6pPr marL="2285550" indent="0">
              <a:buNone/>
              <a:defRPr sz="900"/>
            </a:lvl6pPr>
            <a:lvl7pPr marL="2742659" indent="0">
              <a:buNone/>
              <a:defRPr sz="900"/>
            </a:lvl7pPr>
            <a:lvl8pPr marL="3199769" indent="0">
              <a:buNone/>
              <a:defRPr sz="900"/>
            </a:lvl8pPr>
            <a:lvl9pPr marL="3656878" indent="0">
              <a:buNone/>
              <a:defRPr sz="900"/>
            </a:lvl9pPr>
          </a:lstStyle>
          <a:p>
            <a:pPr lvl="0"/>
            <a:r>
              <a:rPr lang="en-US" smtClean="0"/>
              <a:t>Click to edit Master text styles</a:t>
            </a:r>
          </a:p>
        </p:txBody>
      </p:sp>
    </p:spTree>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9532" y="390525"/>
            <a:ext cx="15634543" cy="1625600"/>
          </a:xfrm>
          <a:prstGeom prst="rect">
            <a:avLst/>
          </a:prstGeom>
        </p:spPr>
        <p:txBody>
          <a:bodyPr lIns="91421" tIns="45711" rIns="91421"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869532" y="2276482"/>
            <a:ext cx="15634543" cy="6435724"/>
          </a:xfrm>
          <a:prstGeom prst="rect">
            <a:avLst/>
          </a:prstGeom>
        </p:spPr>
        <p:txBody>
          <a:bodyPr vert="eaVert" lIns="91421" tIns="45711" rIns="91421"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95438" y="390532"/>
            <a:ext cx="3908634" cy="8321674"/>
          </a:xfrm>
          <a:prstGeom prst="rect">
            <a:avLst/>
          </a:prstGeom>
        </p:spPr>
        <p:txBody>
          <a:bodyPr vert="eaVert" lIns="91421" tIns="45711" rIns="91421"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869529" y="390532"/>
            <a:ext cx="11522311" cy="8321674"/>
          </a:xfrm>
          <a:prstGeom prst="rect">
            <a:avLst/>
          </a:prstGeom>
        </p:spPr>
        <p:txBody>
          <a:bodyPr vert="eaVert" lIns="91421" tIns="45711" rIns="91421"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2159" y="6267452"/>
            <a:ext cx="14767134"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372159" y="4133851"/>
            <a:ext cx="14767134" cy="2133601"/>
          </a:xfrm>
        </p:spPr>
        <p:txBody>
          <a:bodyPr anchor="b"/>
          <a:lstStyle>
            <a:lvl1pPr marL="0" indent="0">
              <a:buNone/>
              <a:defRPr sz="2100"/>
            </a:lvl1pPr>
            <a:lvl2pPr marL="457111" indent="0">
              <a:buNone/>
              <a:defRPr sz="1700"/>
            </a:lvl2pPr>
            <a:lvl3pPr marL="914220" indent="0">
              <a:buNone/>
              <a:defRPr sz="1500"/>
            </a:lvl3pPr>
            <a:lvl4pPr marL="1371330" indent="0">
              <a:buNone/>
              <a:defRPr sz="1300"/>
            </a:lvl4pPr>
            <a:lvl5pPr marL="1828439" indent="0">
              <a:buNone/>
              <a:defRPr sz="1300"/>
            </a:lvl5pPr>
            <a:lvl6pPr marL="2285550" indent="0">
              <a:buNone/>
              <a:defRPr sz="1300"/>
            </a:lvl6pPr>
            <a:lvl7pPr marL="2742659" indent="0">
              <a:buNone/>
              <a:defRPr sz="1300"/>
            </a:lvl7pPr>
            <a:lvl8pPr marL="3199769" indent="0">
              <a:buNone/>
              <a:defRPr sz="1300"/>
            </a:lvl8pPr>
            <a:lvl9pPr marL="3656878" indent="0">
              <a:buNone/>
              <a:defRPr sz="1300"/>
            </a:lvl9pPr>
          </a:lstStyle>
          <a:p>
            <a:pPr lvl="0"/>
            <a:r>
              <a:rPr lang="en-US" smtClean="0"/>
              <a:t>Click to edit Master text styles</a:t>
            </a:r>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6644" y="5029200"/>
            <a:ext cx="6888361" cy="1130301"/>
          </a:xfrm>
        </p:spPr>
        <p:txBody>
          <a:bodyPr/>
          <a:lstStyle>
            <a:lvl1pPr>
              <a:defRPr sz="2800"/>
            </a:lvl1pPr>
            <a:lvl2pPr>
              <a:defRPr sz="25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788599" y="5029200"/>
            <a:ext cx="6888361" cy="1130301"/>
          </a:xfrm>
        </p:spPr>
        <p:txBody>
          <a:bodyPr/>
          <a:lstStyle>
            <a:lvl1pPr>
              <a:defRPr sz="2800"/>
            </a:lvl1pPr>
            <a:lvl2pPr>
              <a:defRPr sz="25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9532" y="390525"/>
            <a:ext cx="15634543"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69533" y="2182818"/>
            <a:ext cx="7675179" cy="909636"/>
          </a:xfrm>
        </p:spPr>
        <p:txBody>
          <a:bodyPr anchor="b"/>
          <a:lstStyle>
            <a:lvl1pPr marL="0" indent="0">
              <a:buNone/>
              <a:defRPr sz="2500" b="1"/>
            </a:lvl1pPr>
            <a:lvl2pPr marL="457111" indent="0">
              <a:buNone/>
              <a:defRPr sz="2100" b="1"/>
            </a:lvl2pPr>
            <a:lvl3pPr marL="914220" indent="0">
              <a:buNone/>
              <a:defRPr sz="1700" b="1"/>
            </a:lvl3pPr>
            <a:lvl4pPr marL="1371330" indent="0">
              <a:buNone/>
              <a:defRPr sz="1500" b="1"/>
            </a:lvl4pPr>
            <a:lvl5pPr marL="1828439" indent="0">
              <a:buNone/>
              <a:defRPr sz="1500" b="1"/>
            </a:lvl5pPr>
            <a:lvl6pPr marL="2285550" indent="0">
              <a:buNone/>
              <a:defRPr sz="1500" b="1"/>
            </a:lvl6pPr>
            <a:lvl7pPr marL="2742659" indent="0">
              <a:buNone/>
              <a:defRPr sz="1500" b="1"/>
            </a:lvl7pPr>
            <a:lvl8pPr marL="3199769" indent="0">
              <a:buNone/>
              <a:defRPr sz="1500" b="1"/>
            </a:lvl8pPr>
            <a:lvl9pPr marL="3656878"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869533" y="3092450"/>
            <a:ext cx="7675179" cy="5619750"/>
          </a:xfrm>
        </p:spPr>
        <p:txBody>
          <a:bodyPr/>
          <a:lstStyle>
            <a:lvl1pPr>
              <a:defRPr sz="2500"/>
            </a:lvl1pPr>
            <a:lvl2pPr>
              <a:defRPr sz="21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824657" y="2182818"/>
            <a:ext cx="7679418" cy="909636"/>
          </a:xfrm>
        </p:spPr>
        <p:txBody>
          <a:bodyPr anchor="b"/>
          <a:lstStyle>
            <a:lvl1pPr marL="0" indent="0">
              <a:buNone/>
              <a:defRPr sz="2500" b="1"/>
            </a:lvl1pPr>
            <a:lvl2pPr marL="457111" indent="0">
              <a:buNone/>
              <a:defRPr sz="2100" b="1"/>
            </a:lvl2pPr>
            <a:lvl3pPr marL="914220" indent="0">
              <a:buNone/>
              <a:defRPr sz="1700" b="1"/>
            </a:lvl3pPr>
            <a:lvl4pPr marL="1371330" indent="0">
              <a:buNone/>
              <a:defRPr sz="1500" b="1"/>
            </a:lvl4pPr>
            <a:lvl5pPr marL="1828439" indent="0">
              <a:buNone/>
              <a:defRPr sz="1500" b="1"/>
            </a:lvl5pPr>
            <a:lvl6pPr marL="2285550" indent="0">
              <a:buNone/>
              <a:defRPr sz="1500" b="1"/>
            </a:lvl6pPr>
            <a:lvl7pPr marL="2742659" indent="0">
              <a:buNone/>
              <a:defRPr sz="1500" b="1"/>
            </a:lvl7pPr>
            <a:lvl8pPr marL="3199769" indent="0">
              <a:buNone/>
              <a:defRPr sz="1500" b="1"/>
            </a:lvl8pPr>
            <a:lvl9pPr marL="3656878"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8824657" y="3092450"/>
            <a:ext cx="7679418" cy="5619750"/>
          </a:xfrm>
        </p:spPr>
        <p:txBody>
          <a:bodyPr/>
          <a:lstStyle>
            <a:lvl1pPr>
              <a:defRPr sz="2500"/>
            </a:lvl1pPr>
            <a:lvl2pPr>
              <a:defRPr sz="21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p:cNvSpPr txBox="1"/>
          <p:nvPr userDrawn="1"/>
        </p:nvSpPr>
        <p:spPr>
          <a:xfrm>
            <a:off x="16423481" y="9144006"/>
            <a:ext cx="950120" cy="477035"/>
          </a:xfrm>
          <a:prstGeom prst="rect">
            <a:avLst/>
          </a:prstGeom>
          <a:noFill/>
        </p:spPr>
        <p:txBody>
          <a:bodyPr wrap="square" lIns="91421" tIns="45711" rIns="91421" bIns="45711" rtlCol="0">
            <a:spAutoFit/>
          </a:bodyPr>
          <a:lstStyle/>
          <a:p>
            <a:fld id="{38F24E7A-CA20-4637-A94A-4EE48CF28A7F}" type="slidenum">
              <a:rPr lang="en-US" sz="2500" smtClean="0">
                <a:solidFill>
                  <a:srgbClr val="800000"/>
                </a:solidFill>
              </a:rPr>
              <a:pPr/>
              <a:t>‹#›</a:t>
            </a:fld>
            <a:endParaRPr lang="en-US" sz="2500" dirty="0">
              <a:solidFill>
                <a:srgbClr val="800000"/>
              </a:solidFill>
            </a:endParaRPr>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9534" y="388945"/>
            <a:ext cx="5715559" cy="1652586"/>
          </a:xfrm>
        </p:spPr>
        <p:txBody>
          <a:bodyPr/>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6792927" y="388938"/>
            <a:ext cx="9711145" cy="8323262"/>
          </a:xfrm>
        </p:spPr>
        <p:txBody>
          <a:bodyPr/>
          <a:lstStyle>
            <a:lvl1pPr>
              <a:defRPr sz="3200"/>
            </a:lvl1pPr>
            <a:lvl2pPr>
              <a:defRPr sz="28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69534" y="2041531"/>
            <a:ext cx="5715559" cy="6670675"/>
          </a:xfrm>
        </p:spPr>
        <p:txBody>
          <a:bodyPr/>
          <a:lstStyle>
            <a:lvl1pPr marL="0" indent="0">
              <a:buNone/>
              <a:defRPr sz="1300"/>
            </a:lvl1pPr>
            <a:lvl2pPr marL="457111" indent="0">
              <a:buNone/>
              <a:defRPr sz="1100"/>
            </a:lvl2pPr>
            <a:lvl3pPr marL="914220" indent="0">
              <a:buNone/>
              <a:defRPr sz="900"/>
            </a:lvl3pPr>
            <a:lvl4pPr marL="1371330" indent="0">
              <a:buNone/>
              <a:defRPr sz="900"/>
            </a:lvl4pPr>
            <a:lvl5pPr marL="1828439" indent="0">
              <a:buNone/>
              <a:defRPr sz="900"/>
            </a:lvl5pPr>
            <a:lvl6pPr marL="2285550" indent="0">
              <a:buNone/>
              <a:defRPr sz="900"/>
            </a:lvl6pPr>
            <a:lvl7pPr marL="2742659" indent="0">
              <a:buNone/>
              <a:defRPr sz="900"/>
            </a:lvl7pPr>
            <a:lvl8pPr marL="3199769" indent="0">
              <a:buNone/>
              <a:defRPr sz="900"/>
            </a:lvl8pPr>
            <a:lvl9pPr marL="3656878" indent="0">
              <a:buNone/>
              <a:defRPr sz="900"/>
            </a:lvl9pPr>
          </a:lstStyle>
          <a:p>
            <a:pPr lvl="0"/>
            <a:r>
              <a:rPr lang="en-US" smtClean="0"/>
              <a:t>Click to edit Master text styles</a:t>
            </a:r>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6011" y="6827839"/>
            <a:ext cx="10423736" cy="806449"/>
          </a:xfrm>
        </p:spPr>
        <p:txBody>
          <a:bodyPr/>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3406011" y="871544"/>
            <a:ext cx="10423736" cy="5851525"/>
          </a:xfrm>
        </p:spPr>
        <p:txBody>
          <a:bodyPr/>
          <a:lstStyle>
            <a:lvl1pPr marL="0" indent="0">
              <a:buNone/>
              <a:defRPr sz="3200"/>
            </a:lvl1pPr>
            <a:lvl2pPr marL="457111" indent="0">
              <a:buNone/>
              <a:defRPr sz="2800"/>
            </a:lvl2pPr>
            <a:lvl3pPr marL="914220" indent="0">
              <a:buNone/>
              <a:defRPr sz="2500"/>
            </a:lvl3pPr>
            <a:lvl4pPr marL="1371330" indent="0">
              <a:buNone/>
              <a:defRPr sz="2100"/>
            </a:lvl4pPr>
            <a:lvl5pPr marL="1828439" indent="0">
              <a:buNone/>
              <a:defRPr sz="2100"/>
            </a:lvl5pPr>
            <a:lvl6pPr marL="2285550" indent="0">
              <a:buNone/>
              <a:defRPr sz="2100"/>
            </a:lvl6pPr>
            <a:lvl7pPr marL="2742659" indent="0">
              <a:buNone/>
              <a:defRPr sz="2100"/>
            </a:lvl7pPr>
            <a:lvl8pPr marL="3199769" indent="0">
              <a:buNone/>
              <a:defRPr sz="2100"/>
            </a:lvl8pPr>
            <a:lvl9pPr marL="3656878" indent="0">
              <a:buNone/>
              <a:defRPr sz="21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3406011" y="7634289"/>
            <a:ext cx="10423736" cy="1144587"/>
          </a:xfrm>
        </p:spPr>
        <p:txBody>
          <a:bodyPr/>
          <a:lstStyle>
            <a:lvl1pPr marL="0" indent="0">
              <a:buNone/>
              <a:defRPr sz="1300"/>
            </a:lvl1pPr>
            <a:lvl2pPr marL="457111" indent="0">
              <a:buNone/>
              <a:defRPr sz="1100"/>
            </a:lvl2pPr>
            <a:lvl3pPr marL="914220" indent="0">
              <a:buNone/>
              <a:defRPr sz="900"/>
            </a:lvl3pPr>
            <a:lvl4pPr marL="1371330" indent="0">
              <a:buNone/>
              <a:defRPr sz="900"/>
            </a:lvl4pPr>
            <a:lvl5pPr marL="1828439" indent="0">
              <a:buNone/>
              <a:defRPr sz="900"/>
            </a:lvl5pPr>
            <a:lvl6pPr marL="2285550" indent="0">
              <a:buNone/>
              <a:defRPr sz="900"/>
            </a:lvl6pPr>
            <a:lvl7pPr marL="2742659" indent="0">
              <a:buNone/>
              <a:defRPr sz="900"/>
            </a:lvl7pPr>
            <a:lvl8pPr marL="3199769" indent="0">
              <a:buNone/>
              <a:defRPr sz="900"/>
            </a:lvl8pPr>
            <a:lvl9pPr marL="3656878" indent="0">
              <a:buNone/>
              <a:defRPr sz="900"/>
            </a:lvl9pPr>
          </a:lstStyle>
          <a:p>
            <a:pPr lvl="0"/>
            <a:r>
              <a:rPr lang="en-US" smtClean="0"/>
              <a:t>Click to edit Master text styles</a:t>
            </a:r>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cstate="print">
            <a:alphaModFix amt="74000"/>
          </a:blip>
          <a:srcRect/>
          <a:stretch>
            <a:fillRect/>
          </a:stretch>
        </a:blipFill>
        <a:effectLst/>
      </p:bgPr>
    </p:bg>
    <p:spTree>
      <p:nvGrpSpPr>
        <p:cNvPr id="1" name=""/>
        <p:cNvGrpSpPr/>
        <p:nvPr/>
      </p:nvGrpSpPr>
      <p:grpSpPr>
        <a:xfrm>
          <a:off x="0" y="0"/>
          <a:ext cx="0" cy="0"/>
          <a:chOff x="0" y="0"/>
          <a:chExt cx="0" cy="0"/>
        </a:xfrm>
      </p:grpSpPr>
      <p:sp>
        <p:nvSpPr>
          <p:cNvPr id="9218" name="Rectangle 1"/>
          <p:cNvSpPr>
            <a:spLocks noGrp="1"/>
          </p:cNvSpPr>
          <p:nvPr>
            <p:ph type="title"/>
          </p:nvPr>
        </p:nvSpPr>
        <p:spPr bwMode="auto">
          <a:xfrm>
            <a:off x="1696644" y="1638300"/>
            <a:ext cx="13980320" cy="3302000"/>
          </a:xfrm>
          <a:prstGeom prst="rect">
            <a:avLst/>
          </a:prstGeom>
          <a:noFill/>
          <a:ln w="12700">
            <a:noFill/>
            <a:miter lim="0"/>
            <a:headEnd/>
            <a:tailEnd/>
          </a:ln>
        </p:spPr>
        <p:txBody>
          <a:bodyPr vert="horz" wrap="square" lIns="0" tIns="0" rIns="0" bIns="0" numCol="1" anchor="b" anchorCtr="0" compatLnSpc="1">
            <a:prstTxWarp prst="textNoShape">
              <a:avLst/>
            </a:prstTxWarp>
          </a:bodyPr>
          <a:lstStyle/>
          <a:p>
            <a:pPr lvl="0"/>
            <a:r>
              <a:rPr lang="en-US" smtClean="0">
                <a:sym typeface="Helvetica Light" charset="0"/>
              </a:rPr>
              <a:t>Click to edit Master title style</a:t>
            </a:r>
          </a:p>
        </p:txBody>
      </p:sp>
      <p:sp>
        <p:nvSpPr>
          <p:cNvPr id="9219" name="Rectangle 2"/>
          <p:cNvSpPr>
            <a:spLocks noGrp="1"/>
          </p:cNvSpPr>
          <p:nvPr>
            <p:ph type="body" idx="1"/>
          </p:nvPr>
        </p:nvSpPr>
        <p:spPr bwMode="auto">
          <a:xfrm>
            <a:off x="1696644" y="5029200"/>
            <a:ext cx="13980320" cy="1130301"/>
          </a:xfrm>
          <a:prstGeom prst="rect">
            <a:avLst/>
          </a:prstGeom>
          <a:noFill/>
          <a:ln w="12700">
            <a:noFill/>
            <a:miter lim="0"/>
            <a:headEnd/>
            <a:tailEnd/>
          </a:ln>
        </p:spPr>
        <p:txBody>
          <a:bodyPr vert="horz" wrap="square" lIns="0" tIns="0" rIns="0" bIns="0" numCol="1" anchor="t" anchorCtr="0" compatLnSpc="1">
            <a:prstTxWarp prst="textNoShape">
              <a:avLst/>
            </a:prstTxWarp>
          </a:bodyPr>
          <a:lstStyle/>
          <a:p>
            <a:pPr lvl="0"/>
            <a:r>
              <a:rPr lang="en-US" smtClean="0">
                <a:sym typeface="Helvetica Light" charset="0"/>
              </a:rPr>
              <a:t>Click to edit Master text styles</a:t>
            </a:r>
          </a:p>
          <a:p>
            <a:pPr lvl="1"/>
            <a:r>
              <a:rPr lang="en-US" smtClean="0">
                <a:sym typeface="Helvetica Light" charset="0"/>
              </a:rPr>
              <a:t>Second level</a:t>
            </a:r>
          </a:p>
          <a:p>
            <a:pPr lvl="2"/>
            <a:r>
              <a:rPr lang="en-US" smtClean="0">
                <a:sym typeface="Helvetica Light" charset="0"/>
              </a:rPr>
              <a:t>Third level</a:t>
            </a:r>
          </a:p>
          <a:p>
            <a:pPr lvl="3"/>
            <a:r>
              <a:rPr lang="en-US" smtClean="0">
                <a:sym typeface="Helvetica Light" charset="0"/>
              </a:rPr>
              <a:t>Fourth level</a:t>
            </a:r>
          </a:p>
          <a:p>
            <a:pPr lvl="4"/>
            <a:r>
              <a:rPr lang="en-US" smtClean="0">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med">
    <p:fade thruBlk="1"/>
  </p:transition>
  <p:hf hdr="0" ftr="0" dt="0"/>
  <p:txStyles>
    <p:title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algn="ctr" defTabSz="584085" rtl="0" eaLnBrk="0" fontAlgn="base" hangingPunct="0">
        <a:spcBef>
          <a:spcPct val="0"/>
        </a:spcBef>
        <a:spcAft>
          <a:spcPct val="0"/>
        </a:spcAft>
        <a:defRPr sz="3200">
          <a:solidFill>
            <a:srgbClr val="000000"/>
          </a:solidFill>
          <a:latin typeface="+mn-lt"/>
          <a:ea typeface="+mn-ea"/>
          <a:cs typeface="+mn-cs"/>
          <a:sym typeface="Helvetica Light" charset="0"/>
        </a:defRPr>
      </a:lvl1pPr>
      <a:lvl2pPr marL="342832" algn="ctr" defTabSz="584085" rtl="0" eaLnBrk="0" fontAlgn="base" hangingPunct="0">
        <a:spcBef>
          <a:spcPct val="0"/>
        </a:spcBef>
        <a:spcAft>
          <a:spcPct val="0"/>
        </a:spcAft>
        <a:defRPr sz="3200">
          <a:solidFill>
            <a:srgbClr val="000000"/>
          </a:solidFill>
          <a:latin typeface="+mn-lt"/>
          <a:ea typeface="+mn-ea"/>
          <a:cs typeface="+mn-cs"/>
          <a:sym typeface="Helvetica Light" charset="0"/>
        </a:defRPr>
      </a:lvl2pPr>
      <a:lvl3pPr marL="685664" algn="ctr" defTabSz="584085" rtl="0" eaLnBrk="0" fontAlgn="base" hangingPunct="0">
        <a:spcBef>
          <a:spcPct val="0"/>
        </a:spcBef>
        <a:spcAft>
          <a:spcPct val="0"/>
        </a:spcAft>
        <a:defRPr sz="3200">
          <a:solidFill>
            <a:srgbClr val="000000"/>
          </a:solidFill>
          <a:latin typeface="+mn-lt"/>
          <a:ea typeface="+mn-ea"/>
          <a:cs typeface="+mn-cs"/>
          <a:sym typeface="Helvetica Light" charset="0"/>
        </a:defRPr>
      </a:lvl3pPr>
      <a:lvl4pPr marL="1028496" algn="ctr" defTabSz="584085" rtl="0" eaLnBrk="0" fontAlgn="base" hangingPunct="0">
        <a:spcBef>
          <a:spcPct val="0"/>
        </a:spcBef>
        <a:spcAft>
          <a:spcPct val="0"/>
        </a:spcAft>
        <a:defRPr sz="3200">
          <a:solidFill>
            <a:srgbClr val="000000"/>
          </a:solidFill>
          <a:latin typeface="+mn-lt"/>
          <a:ea typeface="+mn-ea"/>
          <a:cs typeface="+mn-cs"/>
          <a:sym typeface="Helvetica Light" charset="0"/>
        </a:defRPr>
      </a:lvl4pPr>
      <a:lvl5pPr marL="1371330" algn="ctr" defTabSz="584085" rtl="0" eaLnBrk="0" fontAlgn="base" hangingPunct="0">
        <a:spcBef>
          <a:spcPct val="0"/>
        </a:spcBef>
        <a:spcAft>
          <a:spcPct val="0"/>
        </a:spcAft>
        <a:defRPr sz="3200">
          <a:solidFill>
            <a:srgbClr val="000000"/>
          </a:solidFill>
          <a:latin typeface="+mn-lt"/>
          <a:ea typeface="+mn-ea"/>
          <a:cs typeface="+mn-cs"/>
          <a:sym typeface="Helvetica Light" charset="0"/>
        </a:defRPr>
      </a:lvl5pPr>
      <a:lvl6pPr marL="1828439" algn="ctr" defTabSz="584085" rtl="0" fontAlgn="base" hangingPunct="0">
        <a:spcBef>
          <a:spcPct val="0"/>
        </a:spcBef>
        <a:spcAft>
          <a:spcPct val="0"/>
        </a:spcAft>
        <a:defRPr sz="3200">
          <a:solidFill>
            <a:srgbClr val="000000"/>
          </a:solidFill>
          <a:latin typeface="+mn-lt"/>
          <a:ea typeface="+mn-ea"/>
          <a:cs typeface="+mn-cs"/>
          <a:sym typeface="Helvetica Light" charset="0"/>
        </a:defRPr>
      </a:lvl6pPr>
      <a:lvl7pPr marL="2285550" algn="ctr" defTabSz="584085" rtl="0" fontAlgn="base" hangingPunct="0">
        <a:spcBef>
          <a:spcPct val="0"/>
        </a:spcBef>
        <a:spcAft>
          <a:spcPct val="0"/>
        </a:spcAft>
        <a:defRPr sz="3200">
          <a:solidFill>
            <a:srgbClr val="000000"/>
          </a:solidFill>
          <a:latin typeface="+mn-lt"/>
          <a:ea typeface="+mn-ea"/>
          <a:cs typeface="+mn-cs"/>
          <a:sym typeface="Helvetica Light" charset="0"/>
        </a:defRPr>
      </a:lvl7pPr>
      <a:lvl8pPr marL="2742659" algn="ctr" defTabSz="584085" rtl="0" fontAlgn="base" hangingPunct="0">
        <a:spcBef>
          <a:spcPct val="0"/>
        </a:spcBef>
        <a:spcAft>
          <a:spcPct val="0"/>
        </a:spcAft>
        <a:defRPr sz="3200">
          <a:solidFill>
            <a:srgbClr val="000000"/>
          </a:solidFill>
          <a:latin typeface="+mn-lt"/>
          <a:ea typeface="+mn-ea"/>
          <a:cs typeface="+mn-cs"/>
          <a:sym typeface="Helvetica Light" charset="0"/>
        </a:defRPr>
      </a:lvl8pPr>
      <a:lvl9pPr marL="3199769" algn="ctr" defTabSz="584085" rtl="0" fontAlgn="base" hangingPunct="0">
        <a:spcBef>
          <a:spcPct val="0"/>
        </a:spcBef>
        <a:spcAft>
          <a:spcPct val="0"/>
        </a:spcAft>
        <a:defRPr sz="3200">
          <a:solidFill>
            <a:srgbClr val="000000"/>
          </a:solidFill>
          <a:latin typeface="+mn-lt"/>
          <a:ea typeface="+mn-ea"/>
          <a:cs typeface="+mn-cs"/>
          <a:sym typeface="Helvetica Light" charset="0"/>
        </a:defRPr>
      </a:lvl9pPr>
    </p:bodyStyle>
    <p:otherStyle>
      <a:defPPr>
        <a:defRPr lang="en-US"/>
      </a:defPPr>
      <a:lvl1pPr marL="0" algn="l" defTabSz="914220" rtl="0" eaLnBrk="1" latinLnBrk="0" hangingPunct="1">
        <a:defRPr sz="1700" kern="1200">
          <a:solidFill>
            <a:schemeClr val="tx1"/>
          </a:solidFill>
          <a:latin typeface="+mn-lt"/>
          <a:ea typeface="+mn-ea"/>
          <a:cs typeface="+mn-cs"/>
        </a:defRPr>
      </a:lvl1pPr>
      <a:lvl2pPr marL="457111" algn="l" defTabSz="914220" rtl="0" eaLnBrk="1" latinLnBrk="0" hangingPunct="1">
        <a:defRPr sz="1700" kern="1200">
          <a:solidFill>
            <a:schemeClr val="tx1"/>
          </a:solidFill>
          <a:latin typeface="+mn-lt"/>
          <a:ea typeface="+mn-ea"/>
          <a:cs typeface="+mn-cs"/>
        </a:defRPr>
      </a:lvl2pPr>
      <a:lvl3pPr marL="914220" algn="l" defTabSz="914220" rtl="0" eaLnBrk="1" latinLnBrk="0" hangingPunct="1">
        <a:defRPr sz="1700" kern="1200">
          <a:solidFill>
            <a:schemeClr val="tx1"/>
          </a:solidFill>
          <a:latin typeface="+mn-lt"/>
          <a:ea typeface="+mn-ea"/>
          <a:cs typeface="+mn-cs"/>
        </a:defRPr>
      </a:lvl3pPr>
      <a:lvl4pPr marL="1371330" algn="l" defTabSz="914220" rtl="0" eaLnBrk="1" latinLnBrk="0" hangingPunct="1">
        <a:defRPr sz="1700" kern="1200">
          <a:solidFill>
            <a:schemeClr val="tx1"/>
          </a:solidFill>
          <a:latin typeface="+mn-lt"/>
          <a:ea typeface="+mn-ea"/>
          <a:cs typeface="+mn-cs"/>
        </a:defRPr>
      </a:lvl4pPr>
      <a:lvl5pPr marL="1828439" algn="l" defTabSz="914220" rtl="0" eaLnBrk="1" latinLnBrk="0" hangingPunct="1">
        <a:defRPr sz="1700" kern="1200">
          <a:solidFill>
            <a:schemeClr val="tx1"/>
          </a:solidFill>
          <a:latin typeface="+mn-lt"/>
          <a:ea typeface="+mn-ea"/>
          <a:cs typeface="+mn-cs"/>
        </a:defRPr>
      </a:lvl5pPr>
      <a:lvl6pPr marL="2285550" algn="l" defTabSz="914220" rtl="0" eaLnBrk="1" latinLnBrk="0" hangingPunct="1">
        <a:defRPr sz="1700" kern="1200">
          <a:solidFill>
            <a:schemeClr val="tx1"/>
          </a:solidFill>
          <a:latin typeface="+mn-lt"/>
          <a:ea typeface="+mn-ea"/>
          <a:cs typeface="+mn-cs"/>
        </a:defRPr>
      </a:lvl6pPr>
      <a:lvl7pPr marL="2742659" algn="l" defTabSz="914220" rtl="0" eaLnBrk="1" latinLnBrk="0" hangingPunct="1">
        <a:defRPr sz="1700" kern="1200">
          <a:solidFill>
            <a:schemeClr val="tx1"/>
          </a:solidFill>
          <a:latin typeface="+mn-lt"/>
          <a:ea typeface="+mn-ea"/>
          <a:cs typeface="+mn-cs"/>
        </a:defRPr>
      </a:lvl7pPr>
      <a:lvl8pPr marL="3199769" algn="l" defTabSz="914220" rtl="0" eaLnBrk="1" latinLnBrk="0" hangingPunct="1">
        <a:defRPr sz="1700" kern="1200">
          <a:solidFill>
            <a:schemeClr val="tx1"/>
          </a:solidFill>
          <a:latin typeface="+mn-lt"/>
          <a:ea typeface="+mn-ea"/>
          <a:cs typeface="+mn-cs"/>
        </a:defRPr>
      </a:lvl8pPr>
      <a:lvl9pPr marL="3656878" algn="l" defTabSz="914220"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cstate="print">
            <a:alphaModFix amt="74000"/>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thruBlk="1"/>
  </p:transition>
  <p:hf hdr="0" ftr="0" dt="0"/>
  <p:txStyles>
    <p:title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algn="l" defTabSz="584085" rtl="0" eaLnBrk="0" fontAlgn="base" hangingPunct="0">
        <a:spcBef>
          <a:spcPts val="4200"/>
        </a:spcBef>
        <a:spcAft>
          <a:spcPct val="0"/>
        </a:spcAft>
        <a:defRPr sz="3800">
          <a:solidFill>
            <a:srgbClr val="000000"/>
          </a:solidFill>
          <a:latin typeface="+mn-lt"/>
          <a:ea typeface="+mn-ea"/>
          <a:cs typeface="+mn-cs"/>
          <a:sym typeface="Helvetica Light" charset="0"/>
        </a:defRPr>
      </a:lvl1pPr>
      <a:lvl2pPr marL="342832" algn="l" defTabSz="584085" rtl="0" eaLnBrk="0" fontAlgn="base" hangingPunct="0">
        <a:spcBef>
          <a:spcPts val="4200"/>
        </a:spcBef>
        <a:spcAft>
          <a:spcPct val="0"/>
        </a:spcAft>
        <a:defRPr sz="3800">
          <a:solidFill>
            <a:srgbClr val="000000"/>
          </a:solidFill>
          <a:latin typeface="+mn-lt"/>
          <a:ea typeface="+mn-ea"/>
          <a:cs typeface="+mn-cs"/>
          <a:sym typeface="Helvetica Light" charset="0"/>
        </a:defRPr>
      </a:lvl2pPr>
      <a:lvl3pPr marL="685664" algn="l" defTabSz="584085" rtl="0" eaLnBrk="0" fontAlgn="base" hangingPunct="0">
        <a:spcBef>
          <a:spcPts val="4200"/>
        </a:spcBef>
        <a:spcAft>
          <a:spcPct val="0"/>
        </a:spcAft>
        <a:defRPr sz="3800">
          <a:solidFill>
            <a:srgbClr val="000000"/>
          </a:solidFill>
          <a:latin typeface="+mn-lt"/>
          <a:ea typeface="+mn-ea"/>
          <a:cs typeface="+mn-cs"/>
          <a:sym typeface="Helvetica Light" charset="0"/>
        </a:defRPr>
      </a:lvl3pPr>
      <a:lvl4pPr marL="1028496" algn="l" defTabSz="584085" rtl="0" eaLnBrk="0" fontAlgn="base" hangingPunct="0">
        <a:spcBef>
          <a:spcPts val="4200"/>
        </a:spcBef>
        <a:spcAft>
          <a:spcPct val="0"/>
        </a:spcAft>
        <a:defRPr sz="3800">
          <a:solidFill>
            <a:srgbClr val="000000"/>
          </a:solidFill>
          <a:latin typeface="+mn-lt"/>
          <a:ea typeface="+mn-ea"/>
          <a:cs typeface="+mn-cs"/>
          <a:sym typeface="Helvetica Light" charset="0"/>
        </a:defRPr>
      </a:lvl4pPr>
      <a:lvl5pPr marL="1371330" algn="l" defTabSz="584085" rtl="0" eaLnBrk="0" fontAlgn="base" hangingPunct="0">
        <a:spcBef>
          <a:spcPts val="4200"/>
        </a:spcBef>
        <a:spcAft>
          <a:spcPct val="0"/>
        </a:spcAft>
        <a:defRPr sz="3800">
          <a:solidFill>
            <a:srgbClr val="000000"/>
          </a:solidFill>
          <a:latin typeface="+mn-lt"/>
          <a:ea typeface="+mn-ea"/>
          <a:cs typeface="+mn-cs"/>
          <a:sym typeface="Helvetica Light" charset="0"/>
        </a:defRPr>
      </a:lvl5pPr>
      <a:lvl6pPr marL="1828439" algn="l" defTabSz="584085" rtl="0" fontAlgn="base" hangingPunct="0">
        <a:spcBef>
          <a:spcPts val="4200"/>
        </a:spcBef>
        <a:spcAft>
          <a:spcPct val="0"/>
        </a:spcAft>
        <a:defRPr sz="3800">
          <a:solidFill>
            <a:srgbClr val="000000"/>
          </a:solidFill>
          <a:latin typeface="+mn-lt"/>
          <a:ea typeface="+mn-ea"/>
          <a:cs typeface="+mn-cs"/>
          <a:sym typeface="Helvetica Light" charset="0"/>
        </a:defRPr>
      </a:lvl6pPr>
      <a:lvl7pPr marL="2285550" algn="l" defTabSz="584085" rtl="0" fontAlgn="base" hangingPunct="0">
        <a:spcBef>
          <a:spcPts val="4200"/>
        </a:spcBef>
        <a:spcAft>
          <a:spcPct val="0"/>
        </a:spcAft>
        <a:defRPr sz="3800">
          <a:solidFill>
            <a:srgbClr val="000000"/>
          </a:solidFill>
          <a:latin typeface="+mn-lt"/>
          <a:ea typeface="+mn-ea"/>
          <a:cs typeface="+mn-cs"/>
          <a:sym typeface="Helvetica Light" charset="0"/>
        </a:defRPr>
      </a:lvl7pPr>
      <a:lvl8pPr marL="2742659" algn="l" defTabSz="584085" rtl="0" fontAlgn="base" hangingPunct="0">
        <a:spcBef>
          <a:spcPts val="4200"/>
        </a:spcBef>
        <a:spcAft>
          <a:spcPct val="0"/>
        </a:spcAft>
        <a:defRPr sz="3800">
          <a:solidFill>
            <a:srgbClr val="000000"/>
          </a:solidFill>
          <a:latin typeface="+mn-lt"/>
          <a:ea typeface="+mn-ea"/>
          <a:cs typeface="+mn-cs"/>
          <a:sym typeface="Helvetica Light" charset="0"/>
        </a:defRPr>
      </a:lvl8pPr>
      <a:lvl9pPr marL="3199769" algn="l" defTabSz="584085" rtl="0" fontAlgn="base" hangingPunct="0">
        <a:spcBef>
          <a:spcPts val="4200"/>
        </a:spcBef>
        <a:spcAft>
          <a:spcPct val="0"/>
        </a:spcAft>
        <a:defRPr sz="3800">
          <a:solidFill>
            <a:srgbClr val="000000"/>
          </a:solidFill>
          <a:latin typeface="+mn-lt"/>
          <a:ea typeface="+mn-ea"/>
          <a:cs typeface="+mn-cs"/>
          <a:sym typeface="Helvetica Light" charset="0"/>
        </a:defRPr>
      </a:lvl9pPr>
    </p:bodyStyle>
    <p:otherStyle>
      <a:defPPr>
        <a:defRPr lang="en-US"/>
      </a:defPPr>
      <a:lvl1pPr marL="0" algn="l" defTabSz="914220" rtl="0" eaLnBrk="1" latinLnBrk="0" hangingPunct="1">
        <a:defRPr sz="1700" kern="1200">
          <a:solidFill>
            <a:schemeClr val="tx1"/>
          </a:solidFill>
          <a:latin typeface="+mn-lt"/>
          <a:ea typeface="+mn-ea"/>
          <a:cs typeface="+mn-cs"/>
        </a:defRPr>
      </a:lvl1pPr>
      <a:lvl2pPr marL="457111" algn="l" defTabSz="914220" rtl="0" eaLnBrk="1" latinLnBrk="0" hangingPunct="1">
        <a:defRPr sz="1700" kern="1200">
          <a:solidFill>
            <a:schemeClr val="tx1"/>
          </a:solidFill>
          <a:latin typeface="+mn-lt"/>
          <a:ea typeface="+mn-ea"/>
          <a:cs typeface="+mn-cs"/>
        </a:defRPr>
      </a:lvl2pPr>
      <a:lvl3pPr marL="914220" algn="l" defTabSz="914220" rtl="0" eaLnBrk="1" latinLnBrk="0" hangingPunct="1">
        <a:defRPr sz="1700" kern="1200">
          <a:solidFill>
            <a:schemeClr val="tx1"/>
          </a:solidFill>
          <a:latin typeface="+mn-lt"/>
          <a:ea typeface="+mn-ea"/>
          <a:cs typeface="+mn-cs"/>
        </a:defRPr>
      </a:lvl3pPr>
      <a:lvl4pPr marL="1371330" algn="l" defTabSz="914220" rtl="0" eaLnBrk="1" latinLnBrk="0" hangingPunct="1">
        <a:defRPr sz="1700" kern="1200">
          <a:solidFill>
            <a:schemeClr val="tx1"/>
          </a:solidFill>
          <a:latin typeface="+mn-lt"/>
          <a:ea typeface="+mn-ea"/>
          <a:cs typeface="+mn-cs"/>
        </a:defRPr>
      </a:lvl4pPr>
      <a:lvl5pPr marL="1828439" algn="l" defTabSz="914220" rtl="0" eaLnBrk="1" latinLnBrk="0" hangingPunct="1">
        <a:defRPr sz="1700" kern="1200">
          <a:solidFill>
            <a:schemeClr val="tx1"/>
          </a:solidFill>
          <a:latin typeface="+mn-lt"/>
          <a:ea typeface="+mn-ea"/>
          <a:cs typeface="+mn-cs"/>
        </a:defRPr>
      </a:lvl5pPr>
      <a:lvl6pPr marL="2285550" algn="l" defTabSz="914220" rtl="0" eaLnBrk="1" latinLnBrk="0" hangingPunct="1">
        <a:defRPr sz="1700" kern="1200">
          <a:solidFill>
            <a:schemeClr val="tx1"/>
          </a:solidFill>
          <a:latin typeface="+mn-lt"/>
          <a:ea typeface="+mn-ea"/>
          <a:cs typeface="+mn-cs"/>
        </a:defRPr>
      </a:lvl6pPr>
      <a:lvl7pPr marL="2742659" algn="l" defTabSz="914220" rtl="0" eaLnBrk="1" latinLnBrk="0" hangingPunct="1">
        <a:defRPr sz="1700" kern="1200">
          <a:solidFill>
            <a:schemeClr val="tx1"/>
          </a:solidFill>
          <a:latin typeface="+mn-lt"/>
          <a:ea typeface="+mn-ea"/>
          <a:cs typeface="+mn-cs"/>
        </a:defRPr>
      </a:lvl7pPr>
      <a:lvl8pPr marL="3199769" algn="l" defTabSz="914220" rtl="0" eaLnBrk="1" latinLnBrk="0" hangingPunct="1">
        <a:defRPr sz="1700" kern="1200">
          <a:solidFill>
            <a:schemeClr val="tx1"/>
          </a:solidFill>
          <a:latin typeface="+mn-lt"/>
          <a:ea typeface="+mn-ea"/>
          <a:cs typeface="+mn-cs"/>
        </a:defRPr>
      </a:lvl8pPr>
      <a:lvl9pPr marL="3656878" algn="l" defTabSz="91422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chart" Target="../charts/chart1.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JPG"/><Relationship Id="rId7" Type="http://schemas.openxmlformats.org/officeDocument/2006/relationships/image" Target="../media/image4.jpe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2.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3" name="Picture 1"/>
          <p:cNvPicPr>
            <a:picLocks noChangeAspect="1"/>
          </p:cNvPicPr>
          <p:nvPr/>
        </p:nvPicPr>
        <p:blipFill>
          <a:blip r:embed="rId3" cstate="print"/>
          <a:srcRect/>
          <a:stretch>
            <a:fillRect/>
          </a:stretch>
        </p:blipFill>
        <p:spPr bwMode="auto">
          <a:xfrm flipV="1">
            <a:off x="2286000" y="4953002"/>
            <a:ext cx="12801600" cy="102208"/>
          </a:xfrm>
          <a:prstGeom prst="rect">
            <a:avLst/>
          </a:prstGeom>
          <a:noFill/>
          <a:ln w="12700" cap="rnd">
            <a:noFill/>
            <a:round/>
            <a:headEnd/>
            <a:tailEnd/>
          </a:ln>
        </p:spPr>
      </p:pic>
      <p:sp>
        <p:nvSpPr>
          <p:cNvPr id="10244" name="Rectangle 2"/>
          <p:cNvSpPr>
            <a:spLocks noGrp="1" noChangeArrowheads="1"/>
          </p:cNvSpPr>
          <p:nvPr>
            <p:ph type="title"/>
          </p:nvPr>
        </p:nvSpPr>
        <p:spPr>
          <a:xfrm>
            <a:off x="3" y="3505199"/>
            <a:ext cx="17373598" cy="1325568"/>
          </a:xfrm>
        </p:spPr>
        <p:txBody>
          <a:bodyPr/>
          <a:lstStyle/>
          <a:p>
            <a:pPr defTabSz="439651" eaLnBrk="1">
              <a:lnSpc>
                <a:spcPct val="90000"/>
              </a:lnSpc>
            </a:pPr>
            <a:r>
              <a:rPr lang="en-US" sz="8900" dirty="0" smtClean="0">
                <a:solidFill>
                  <a:srgbClr val="710505"/>
                </a:solidFill>
                <a:latin typeface="Helvetica Neue" charset="0"/>
                <a:ea typeface="Helvetica Neue" charset="0"/>
                <a:cs typeface="Helvetica Neue" charset="0"/>
                <a:sym typeface="Helvetica Neue" charset="0"/>
              </a:rPr>
              <a:t>Mid-semester </a:t>
            </a:r>
            <a:r>
              <a:rPr lang="en-US" sz="8900" dirty="0">
                <a:solidFill>
                  <a:srgbClr val="710505"/>
                </a:solidFill>
                <a:latin typeface="Helvetica Neue" charset="0"/>
                <a:ea typeface="Helvetica Neue" charset="0"/>
                <a:cs typeface="Helvetica Neue" charset="0"/>
                <a:sym typeface="Helvetica Neue" charset="0"/>
              </a:rPr>
              <a:t>Presentation</a:t>
            </a:r>
            <a:endParaRPr lang="en-US" dirty="0" smtClean="0"/>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sp>
        <p:nvSpPr>
          <p:cNvPr id="23" name="Rectangle 2"/>
          <p:cNvSpPr txBox="1">
            <a:spLocks noChangeArrowheads="1"/>
          </p:cNvSpPr>
          <p:nvPr/>
        </p:nvSpPr>
        <p:spPr bwMode="auto">
          <a:xfrm>
            <a:off x="2" y="5029200"/>
            <a:ext cx="17373600" cy="1325568"/>
          </a:xfrm>
          <a:prstGeom prst="rect">
            <a:avLst/>
          </a:prstGeom>
          <a:noFill/>
          <a:ln w="12700">
            <a:noFill/>
            <a:miter lim="0"/>
            <a:headEnd/>
            <a:tailEnd/>
          </a:ln>
        </p:spPr>
        <p:txBody>
          <a:bodyPr vert="horz" wrap="square" lIns="0" tIns="0" rIns="0" bIns="0" numCol="1" anchor="b" anchorCtr="0" compatLnSpc="1">
            <a:prstTxWarp prst="textNoShape">
              <a:avLst/>
            </a:prstTxWarp>
          </a:bodyPr>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5300" kern="0" spc="300" dirty="0">
                <a:solidFill>
                  <a:srgbClr val="710505"/>
                </a:solidFill>
                <a:latin typeface="Helvetica Neue Light"/>
                <a:ea typeface="Helvetica Neue" charset="0"/>
                <a:cs typeface="Helvetica Neue Light"/>
                <a:sym typeface="Helvetica Neue" charset="0"/>
              </a:rPr>
              <a:t>Smart </a:t>
            </a:r>
            <a:r>
              <a:rPr lang="en-US" sz="5300" kern="0" spc="300" smtClean="0">
                <a:solidFill>
                  <a:srgbClr val="710505"/>
                </a:solidFill>
                <a:latin typeface="Helvetica Neue Light"/>
                <a:ea typeface="Helvetica Neue" charset="0"/>
                <a:cs typeface="Helvetica Neue Light"/>
                <a:sym typeface="Helvetica Neue" charset="0"/>
              </a:rPr>
              <a:t>Crosswalk Dynamic Lighting </a:t>
            </a:r>
            <a:r>
              <a:rPr lang="en-US" sz="5300" kern="0" spc="300" dirty="0">
                <a:solidFill>
                  <a:srgbClr val="710505"/>
                </a:solidFill>
                <a:latin typeface="Helvetica Neue Light"/>
                <a:ea typeface="Helvetica Neue" charset="0"/>
                <a:cs typeface="Helvetica Neue Light"/>
                <a:sym typeface="Helvetica Neue" charset="0"/>
              </a:rPr>
              <a:t>System</a:t>
            </a:r>
            <a:endParaRPr lang="en-US" sz="4400" kern="0" spc="300" dirty="0">
              <a:latin typeface="Helvetica Neue Light"/>
              <a:cs typeface="Helvetica Neue Light"/>
            </a:endParaRPr>
          </a:p>
        </p:txBody>
      </p:sp>
      <p:sp>
        <p:nvSpPr>
          <p:cNvPr id="26" name="Rectangle 2"/>
          <p:cNvSpPr txBox="1">
            <a:spLocks noChangeArrowheads="1"/>
          </p:cNvSpPr>
          <p:nvPr/>
        </p:nvSpPr>
        <p:spPr bwMode="auto">
          <a:xfrm>
            <a:off x="0" y="6400801"/>
            <a:ext cx="17373600" cy="990601"/>
          </a:xfrm>
          <a:prstGeom prst="rect">
            <a:avLst/>
          </a:prstGeom>
          <a:noFill/>
          <a:ln w="12700">
            <a:noFill/>
            <a:miter lim="0"/>
            <a:headEnd/>
            <a:tailEnd/>
          </a:ln>
        </p:spPr>
        <p:txBody>
          <a:bodyPr vert="horz" wrap="square" lIns="0" tIns="0" rIns="0" bIns="0" numCol="1" anchor="b" anchorCtr="0" compatLnSpc="1">
            <a:prstTxWarp prst="textNoShape">
              <a:avLst/>
            </a:prstTxWarp>
          </a:bodyPr>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4000" kern="0" spc="300" dirty="0">
                <a:solidFill>
                  <a:srgbClr val="710505"/>
                </a:solidFill>
                <a:latin typeface="Helvetica Neue UltraLight"/>
                <a:ea typeface="Helvetica Neue" charset="0"/>
                <a:cs typeface="Helvetica Neue UltraLight"/>
                <a:sym typeface="Helvetica Neue" charset="0"/>
              </a:rPr>
              <a:t>Senior Design </a:t>
            </a:r>
            <a:r>
              <a:rPr lang="en-US" sz="4000" kern="0" spc="300" dirty="0" smtClean="0">
                <a:solidFill>
                  <a:srgbClr val="710505"/>
                </a:solidFill>
                <a:latin typeface="Helvetica Neue UltraLight"/>
                <a:ea typeface="Helvetica Neue" charset="0"/>
                <a:cs typeface="Helvetica Neue UltraLight"/>
                <a:sym typeface="Helvetica Neue" charset="0"/>
              </a:rPr>
              <a:t>II </a:t>
            </a:r>
            <a:r>
              <a:rPr lang="en-US" sz="4000" kern="0" spc="300" dirty="0">
                <a:solidFill>
                  <a:srgbClr val="710505"/>
                </a:solidFill>
                <a:latin typeface="Helvetica Neue UltraLight"/>
                <a:ea typeface="Helvetica Neue" charset="0"/>
                <a:cs typeface="Helvetica Neue UltraLight"/>
                <a:sym typeface="Helvetica Neue" charset="0"/>
              </a:rPr>
              <a:t>– </a:t>
            </a:r>
            <a:r>
              <a:rPr lang="en-US" sz="4000" kern="0" spc="300" dirty="0" smtClean="0">
                <a:solidFill>
                  <a:srgbClr val="710505"/>
                </a:solidFill>
                <a:latin typeface="Helvetica Neue UltraLight"/>
                <a:ea typeface="Helvetica Neue" charset="0"/>
                <a:cs typeface="Helvetica Neue UltraLight"/>
                <a:sym typeface="Helvetica Neue" charset="0"/>
              </a:rPr>
              <a:t>Fall</a:t>
            </a:r>
            <a:r>
              <a:rPr lang="en-US" sz="4000" kern="0" spc="300" dirty="0" smtClean="0">
                <a:solidFill>
                  <a:srgbClr val="710505"/>
                </a:solidFill>
                <a:latin typeface="Helvetica Neue UltraLight"/>
                <a:ea typeface="Helvetica Neue" charset="0"/>
                <a:cs typeface="Helvetica Neue UltraLight"/>
                <a:sym typeface="Helvetica Neue" charset="0"/>
              </a:rPr>
              <a:t> </a:t>
            </a:r>
            <a:r>
              <a:rPr lang="en-US" sz="4000" kern="0" spc="300" dirty="0">
                <a:solidFill>
                  <a:srgbClr val="710505"/>
                </a:solidFill>
                <a:latin typeface="Helvetica Neue UltraLight"/>
                <a:ea typeface="Helvetica Neue" charset="0"/>
                <a:cs typeface="Helvetica Neue UltraLight"/>
                <a:sym typeface="Helvetica Neue" charset="0"/>
              </a:rPr>
              <a:t>2015</a:t>
            </a:r>
            <a:endParaRPr lang="en-US" sz="3200" kern="0" spc="300" dirty="0">
              <a:latin typeface="Helvetica Neue UltraLight"/>
              <a:cs typeface="Helvetica Neue UltraLight"/>
            </a:endParaRPr>
          </a:p>
        </p:txBody>
      </p:sp>
      <p:pic>
        <p:nvPicPr>
          <p:cNvPr id="10" name="Picture 9" descr="BAGblack.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1" name="Picture 23" descr="http://www.msstate.edu/web/visualid/Web/2008_MSU_logo_web_horiz_mont.png"/>
          <p:cNvPicPr>
            <a:picLocks noChangeAspect="1" noChangeArrowheads="1"/>
          </p:cNvPicPr>
          <p:nvPr/>
        </p:nvPicPr>
        <p:blipFill>
          <a:blip r:embed="rId5" cstate="print"/>
          <a:srcRect/>
          <a:stretch>
            <a:fillRect/>
          </a:stretch>
        </p:blipFill>
        <p:spPr bwMode="auto">
          <a:xfrm>
            <a:off x="76203" y="8990553"/>
            <a:ext cx="3429000" cy="686846"/>
          </a:xfrm>
          <a:prstGeom prst="rect">
            <a:avLst/>
          </a:prstGeom>
          <a:noFill/>
          <a:ln w="9525">
            <a:noFill/>
            <a:miter lim="800000"/>
            <a:headEnd/>
            <a:tailEnd/>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3379" y="1169654"/>
            <a:ext cx="11004965" cy="1550528"/>
          </a:xfrm>
          <a:prstGeom prst="rect">
            <a:avLst/>
          </a:prstGeom>
        </p:spPr>
      </p:pic>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extShape 1"/>
          <p:cNvSpPr txBox="1"/>
          <p:nvPr/>
        </p:nvSpPr>
        <p:spPr>
          <a:xfrm>
            <a:off x="-209430" y="152400"/>
            <a:ext cx="10433418" cy="1625400"/>
          </a:xfrm>
          <a:prstGeom prst="rect">
            <a:avLst/>
          </a:prstGeom>
          <a:noFill/>
          <a:ln>
            <a:noFill/>
          </a:ln>
        </p:spPr>
        <p:txBody>
          <a:bodyPr/>
          <a:lstStyle/>
          <a:p>
            <a:pPr algn="ctr">
              <a:lnSpc>
                <a:spcPct val="100000"/>
              </a:lnSpc>
            </a:pPr>
            <a:r>
              <a:rPr lang="en-US" sz="6100" strike="noStrike" dirty="0">
                <a:solidFill>
                  <a:srgbClr val="800000"/>
                </a:solidFill>
                <a:latin typeface="Helvetica Light"/>
                <a:ea typeface="Helvetica Light"/>
              </a:rPr>
              <a:t>SCDLS </a:t>
            </a:r>
            <a:r>
              <a:rPr lang="en-US" sz="6100" strike="noStrike" dirty="0" smtClean="0">
                <a:solidFill>
                  <a:srgbClr val="800000"/>
                </a:solidFill>
                <a:latin typeface="Helvetica Light"/>
                <a:ea typeface="Helvetica Light"/>
              </a:rPr>
              <a:t>Casing Manufacture</a:t>
            </a:r>
            <a:r>
              <a:rPr lang="en-US" sz="8000" strike="noStrike" dirty="0">
                <a:solidFill>
                  <a:srgbClr val="FFFFFF"/>
                </a:solidFill>
                <a:latin typeface="Helvetica Light"/>
                <a:ea typeface="Helvetica Light"/>
              </a:rPr>
              <a:t>
</a:t>
            </a:r>
            <a:endParaRPr dirty="0"/>
          </a:p>
        </p:txBody>
      </p:sp>
      <p:sp>
        <p:nvSpPr>
          <p:cNvPr id="308" name="TextShape 2"/>
          <p:cNvSpPr txBox="1"/>
          <p:nvPr/>
        </p:nvSpPr>
        <p:spPr>
          <a:xfrm>
            <a:off x="8686800" y="2057400"/>
            <a:ext cx="6750000" cy="6435360"/>
          </a:xfrm>
          <a:prstGeom prst="rect">
            <a:avLst/>
          </a:prstGeom>
          <a:noFill/>
          <a:ln>
            <a:noFill/>
          </a:ln>
        </p:spPr>
        <p:txBody>
          <a:bodyPr/>
          <a:lstStyle/>
          <a:p>
            <a:pPr>
              <a:lnSpc>
                <a:spcPct val="100000"/>
              </a:lnSpc>
            </a:pPr>
            <a:endParaRPr/>
          </a:p>
          <a:p>
            <a:endParaRPr/>
          </a:p>
          <a:p>
            <a:pPr>
              <a:lnSpc>
                <a:spcPct val="100000"/>
              </a:lnSpc>
            </a:pPr>
            <a:endParaRPr/>
          </a:p>
          <a:p>
            <a:pPr>
              <a:lnSpc>
                <a:spcPct val="100000"/>
              </a:lnSpc>
            </a:pPr>
            <a:endParaRPr/>
          </a:p>
        </p:txBody>
      </p:sp>
      <p:pic>
        <p:nvPicPr>
          <p:cNvPr id="309" name="Picture 1"/>
          <p:cNvPicPr/>
          <p:nvPr/>
        </p:nvPicPr>
        <p:blipFill>
          <a:blip r:embed="rId3"/>
          <a:stretch/>
        </p:blipFill>
        <p:spPr>
          <a:xfrm>
            <a:off x="7772400" y="2209680"/>
            <a:ext cx="94320" cy="5562360"/>
          </a:xfrm>
          <a:prstGeom prst="rect">
            <a:avLst/>
          </a:prstGeom>
          <a:ln>
            <a:noFill/>
          </a:ln>
        </p:spPr>
      </p:pic>
      <p:pic>
        <p:nvPicPr>
          <p:cNvPr id="310" name="Picture 1"/>
          <p:cNvPicPr/>
          <p:nvPr/>
        </p:nvPicPr>
        <p:blipFill>
          <a:blip r:embed="rId3"/>
          <a:stretch/>
        </p:blipFill>
        <p:spPr>
          <a:xfrm rot="5400000">
            <a:off x="4843611" y="-3511029"/>
            <a:ext cx="66738" cy="9753240"/>
          </a:xfrm>
          <a:prstGeom prst="rect">
            <a:avLst/>
          </a:prstGeom>
          <a:ln>
            <a:noFill/>
          </a:ln>
        </p:spPr>
      </p:pic>
      <p:sp>
        <p:nvSpPr>
          <p:cNvPr id="311" name="CustomShape 3"/>
          <p:cNvSpPr/>
          <p:nvPr/>
        </p:nvSpPr>
        <p:spPr>
          <a:xfrm>
            <a:off x="6309360" y="7934283"/>
            <a:ext cx="10648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trike="noStrike" dirty="0" smtClean="0">
                <a:solidFill>
                  <a:srgbClr val="000000"/>
                </a:solidFill>
                <a:latin typeface="Helvetica Light"/>
                <a:ea typeface="Helvetica Light"/>
              </a:rPr>
              <a:t>[2]</a:t>
            </a:r>
            <a:endParaRPr dirty="0"/>
          </a:p>
        </p:txBody>
      </p:sp>
      <p:pic>
        <p:nvPicPr>
          <p:cNvPr id="312" name="Picture 311"/>
          <p:cNvPicPr/>
          <p:nvPr/>
        </p:nvPicPr>
        <p:blipFill>
          <a:blip r:embed="rId4"/>
          <a:srcRect l="25712" t="30646" r="21125" b="17850"/>
          <a:stretch/>
        </p:blipFill>
        <p:spPr>
          <a:xfrm>
            <a:off x="9601200" y="5479200"/>
            <a:ext cx="7680600" cy="4030200"/>
          </a:xfrm>
          <a:prstGeom prst="rect">
            <a:avLst/>
          </a:prstGeom>
          <a:ln>
            <a:noFill/>
          </a:ln>
        </p:spPr>
      </p:pic>
      <p:sp>
        <p:nvSpPr>
          <p:cNvPr id="315" name="TextShape 4"/>
          <p:cNvSpPr txBox="1"/>
          <p:nvPr/>
        </p:nvSpPr>
        <p:spPr>
          <a:xfrm>
            <a:off x="8686800" y="2209680"/>
            <a:ext cx="6750000" cy="3142200"/>
          </a:xfrm>
          <a:prstGeom prst="rect">
            <a:avLst/>
          </a:prstGeom>
          <a:noFill/>
          <a:ln>
            <a:noFill/>
          </a:ln>
        </p:spPr>
        <p:txBody>
          <a:bodyPr/>
          <a:lstStyle/>
          <a:p>
            <a:pPr algn="l">
              <a:lnSpc>
                <a:spcPct val="100000"/>
              </a:lnSpc>
            </a:pPr>
            <a:r>
              <a:rPr lang="en-US" sz="4400" strike="noStrike" dirty="0">
                <a:solidFill>
                  <a:srgbClr val="404040"/>
                </a:solidFill>
                <a:latin typeface="Helvetica Light"/>
                <a:ea typeface="Helvetica Light"/>
              </a:rPr>
              <a:t>SCDLS Casing</a:t>
            </a:r>
            <a:endParaRPr sz="4400" dirty="0"/>
          </a:p>
          <a:p>
            <a:pPr lvl="1" algn="l">
              <a:lnSpc>
                <a:spcPct val="100000"/>
              </a:lnSpc>
              <a:buFont typeface="Arial"/>
              <a:buChar char="•"/>
            </a:pPr>
            <a:r>
              <a:rPr lang="en-US" sz="3600" strike="noStrike" dirty="0">
                <a:solidFill>
                  <a:srgbClr val="404040"/>
                </a:solidFill>
                <a:latin typeface="Helvetica Light"/>
                <a:ea typeface="Helvetica Light"/>
              </a:rPr>
              <a:t>Aluminum </a:t>
            </a:r>
            <a:endParaRPr dirty="0"/>
          </a:p>
          <a:p>
            <a:pPr lvl="1" algn="l">
              <a:lnSpc>
                <a:spcPct val="100000"/>
              </a:lnSpc>
              <a:buFont typeface="Arial"/>
              <a:buChar char="•"/>
            </a:pPr>
            <a:r>
              <a:rPr lang="en-US" sz="3600" strike="noStrike" dirty="0">
                <a:solidFill>
                  <a:srgbClr val="404040"/>
                </a:solidFill>
                <a:latin typeface="Helvetica Light"/>
                <a:ea typeface="Helvetica Light"/>
              </a:rPr>
              <a:t>Durable</a:t>
            </a:r>
            <a:endParaRPr dirty="0"/>
          </a:p>
          <a:p>
            <a:pPr lvl="1" algn="l">
              <a:lnSpc>
                <a:spcPct val="100000"/>
              </a:lnSpc>
              <a:buFont typeface="Arial"/>
              <a:buChar char="•"/>
            </a:pPr>
            <a:r>
              <a:rPr lang="en-US" sz="3600" strike="noStrike" dirty="0" smtClean="0">
                <a:solidFill>
                  <a:srgbClr val="404040"/>
                </a:solidFill>
                <a:latin typeface="Helvetica Light"/>
                <a:ea typeface="Helvetica Light"/>
              </a:rPr>
              <a:t>Machine-able</a:t>
            </a:r>
          </a:p>
          <a:p>
            <a:pPr lvl="1" algn="l">
              <a:lnSpc>
                <a:spcPct val="100000"/>
              </a:lnSpc>
              <a:buFont typeface="Arial"/>
              <a:buChar char="•"/>
            </a:pPr>
            <a:r>
              <a:rPr lang="en-US" sz="3600" dirty="0" smtClean="0">
                <a:solidFill>
                  <a:srgbClr val="404040"/>
                </a:solidFill>
                <a:latin typeface="Helvetica Light"/>
              </a:rPr>
              <a:t>Quotes Received</a:t>
            </a:r>
            <a:endParaRPr dirty="0"/>
          </a:p>
          <a:p>
            <a:pPr algn="l">
              <a:lnSpc>
                <a:spcPct val="100000"/>
              </a:lnSpc>
            </a:pPr>
            <a:endParaRPr dirty="0"/>
          </a:p>
          <a:p>
            <a:pPr algn="l"/>
            <a:endParaRPr dirty="0"/>
          </a:p>
          <a:p>
            <a:pPr algn="l">
              <a:lnSpc>
                <a:spcPct val="100000"/>
              </a:lnSpc>
            </a:pPr>
            <a:endParaRPr dirty="0"/>
          </a:p>
          <a:p>
            <a:pPr algn="l">
              <a:lnSpc>
                <a:spcPct val="100000"/>
              </a:lnSpc>
            </a:pPr>
            <a:endParaRPr dirty="0"/>
          </a:p>
        </p:txBody>
      </p:sp>
      <p:pic>
        <p:nvPicPr>
          <p:cNvPr id="1026" name="Picture 2" descr="https://upload.wikimedia.org/wikipedia/commons/thumb/d/d6/Proto-labs-real-parts-green-blue-black-us.svg/2000px-Proto-labs-real-parts-green-blue-black-us.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123" y="5958903"/>
            <a:ext cx="7400557" cy="1813137"/>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4"/>
          <p:cNvSpPr/>
          <p:nvPr/>
        </p:nvSpPr>
        <p:spPr>
          <a:xfrm>
            <a:off x="5394960" y="9126813"/>
            <a:ext cx="5139360" cy="53676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90000"/>
              </a:lnSpc>
            </a:pPr>
            <a:r>
              <a:rPr lang="en-US" sz="3200" strike="noStrike" dirty="0" smtClean="0">
                <a:solidFill>
                  <a:srgbClr val="710505"/>
                </a:solidFill>
                <a:latin typeface="Helvetica Light"/>
                <a:ea typeface="Helvetica Light"/>
              </a:rPr>
              <a:t>Lee and Hagan</a:t>
            </a:r>
            <a:endParaRPr dirty="0"/>
          </a:p>
        </p:txBody>
      </p:sp>
      <p:pic>
        <p:nvPicPr>
          <p:cNvPr id="2" name="Picture 2" descr="http://www.saconf.com/2013/images/CAVS_MSU.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9340" y="2033014"/>
            <a:ext cx="4730121" cy="33938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AGblack.jp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82800" y="8853471"/>
            <a:ext cx="2438399" cy="751022"/>
          </a:xfrm>
          <a:prstGeom prst="rect">
            <a:avLst/>
          </a:prstGeom>
        </p:spPr>
      </p:pic>
    </p:spTree>
    <p:extLst>
      <p:ext uri="{BB962C8B-B14F-4D97-AF65-F5344CB8AC3E}">
        <p14:creationId xmlns:p14="http://schemas.microsoft.com/office/powerpoint/2010/main" val="1994451280"/>
      </p:ext>
    </p:extLst>
  </p:cSld>
  <p:clrMapOvr>
    <a:masterClrMapping/>
  </p:clrMapOvr>
  <p:transition spd="med">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extShape 1"/>
          <p:cNvSpPr txBox="1"/>
          <p:nvPr/>
        </p:nvSpPr>
        <p:spPr>
          <a:xfrm>
            <a:off x="-266580" y="152400"/>
            <a:ext cx="12801480" cy="1625400"/>
          </a:xfrm>
          <a:prstGeom prst="rect">
            <a:avLst/>
          </a:prstGeom>
          <a:noFill/>
          <a:ln>
            <a:noFill/>
          </a:ln>
        </p:spPr>
        <p:txBody>
          <a:bodyPr/>
          <a:lstStyle/>
          <a:p>
            <a:pPr algn="ctr">
              <a:lnSpc>
                <a:spcPct val="100000"/>
              </a:lnSpc>
            </a:pPr>
            <a:r>
              <a:rPr lang="en-US" sz="6100" dirty="0" smtClean="0">
                <a:solidFill>
                  <a:srgbClr val="800000"/>
                </a:solidFill>
                <a:latin typeface="Helvetica Light"/>
                <a:ea typeface="Helvetica Light"/>
              </a:rPr>
              <a:t>Manufacture for Ingress Protection </a:t>
            </a:r>
            <a:r>
              <a:rPr lang="en-US" sz="8000" strike="noStrike" dirty="0">
                <a:solidFill>
                  <a:srgbClr val="FFFFFF"/>
                </a:solidFill>
                <a:latin typeface="Helvetica Light"/>
                <a:ea typeface="Helvetica Light"/>
              </a:rPr>
              <a:t>
</a:t>
            </a:r>
            <a:endParaRPr dirty="0"/>
          </a:p>
        </p:txBody>
      </p:sp>
      <p:pic>
        <p:nvPicPr>
          <p:cNvPr id="301" name="Picture 1"/>
          <p:cNvPicPr/>
          <p:nvPr/>
        </p:nvPicPr>
        <p:blipFill>
          <a:blip r:embed="rId3"/>
          <a:stretch/>
        </p:blipFill>
        <p:spPr>
          <a:xfrm>
            <a:off x="7772400" y="2209680"/>
            <a:ext cx="94320" cy="5562360"/>
          </a:xfrm>
          <a:prstGeom prst="rect">
            <a:avLst/>
          </a:prstGeom>
          <a:ln>
            <a:noFill/>
          </a:ln>
        </p:spPr>
      </p:pic>
      <p:pic>
        <p:nvPicPr>
          <p:cNvPr id="302" name="Picture 1"/>
          <p:cNvPicPr/>
          <p:nvPr/>
        </p:nvPicPr>
        <p:blipFill>
          <a:blip r:embed="rId3"/>
          <a:stretch/>
        </p:blipFill>
        <p:spPr>
          <a:xfrm rot="5400000" flipH="1">
            <a:off x="5756729" y="-4918528"/>
            <a:ext cx="86675" cy="12666932"/>
          </a:xfrm>
          <a:prstGeom prst="rect">
            <a:avLst/>
          </a:prstGeom>
          <a:ln>
            <a:noFill/>
          </a:ln>
        </p:spPr>
      </p:pic>
      <p:pic>
        <p:nvPicPr>
          <p:cNvPr id="2054" name="Picture 6" descr="http://ace.imageg.net/graphics/product_images/pACE3-1188633enh-z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001" y="2102099"/>
            <a:ext cx="6081961" cy="60819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ecx.images-amazon.com/images/I/71dcMdbpGVL._SL150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551" y="3486150"/>
            <a:ext cx="1556574" cy="46979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Shape 2"/>
          <p:cNvSpPr txBox="1"/>
          <p:nvPr/>
        </p:nvSpPr>
        <p:spPr>
          <a:xfrm>
            <a:off x="8309601" y="3218440"/>
            <a:ext cx="8450598" cy="3962160"/>
          </a:xfrm>
          <a:prstGeom prst="rect">
            <a:avLst/>
          </a:prstGeom>
          <a:noFill/>
          <a:ln>
            <a:noFill/>
          </a:ln>
        </p:spPr>
        <p:txBody>
          <a:bodyPr/>
          <a:lstStyle/>
          <a:p>
            <a:pPr algn="l">
              <a:lnSpc>
                <a:spcPct val="150000"/>
              </a:lnSpc>
            </a:pPr>
            <a:r>
              <a:rPr lang="en-US" sz="4400" dirty="0" smtClean="0">
                <a:solidFill>
                  <a:srgbClr val="404040"/>
                </a:solidFill>
                <a:latin typeface="Helvetica Light"/>
              </a:rPr>
              <a:t>Solid and Liquid Protection</a:t>
            </a:r>
            <a:endParaRPr sz="4400" dirty="0"/>
          </a:p>
          <a:p>
            <a:pPr lvl="2" algn="l">
              <a:lnSpc>
                <a:spcPct val="150000"/>
              </a:lnSpc>
              <a:buFont typeface="Arial"/>
              <a:buChar char="•"/>
            </a:pPr>
            <a:r>
              <a:rPr lang="en-US" strike="noStrike" dirty="0" smtClean="0">
                <a:solidFill>
                  <a:srgbClr val="404040"/>
                </a:solidFill>
                <a:latin typeface="Helvetica Light"/>
                <a:ea typeface="Helvetica Light"/>
              </a:rPr>
              <a:t>Seal solar panel, and access port</a:t>
            </a:r>
          </a:p>
          <a:p>
            <a:pPr lvl="2" algn="l">
              <a:lnSpc>
                <a:spcPct val="150000"/>
              </a:lnSpc>
              <a:buFont typeface="Arial"/>
              <a:buChar char="•"/>
            </a:pPr>
            <a:r>
              <a:rPr lang="en-US" dirty="0" smtClean="0">
                <a:solidFill>
                  <a:srgbClr val="404040"/>
                </a:solidFill>
                <a:latin typeface="Helvetica Light"/>
              </a:rPr>
              <a:t>Coat PCB and battery</a:t>
            </a:r>
            <a:endParaRPr dirty="0"/>
          </a:p>
        </p:txBody>
      </p:sp>
      <p:sp>
        <p:nvSpPr>
          <p:cNvPr id="15" name="CustomShape 3"/>
          <p:cNvSpPr/>
          <p:nvPr/>
        </p:nvSpPr>
        <p:spPr>
          <a:xfrm>
            <a:off x="5801685" y="8184060"/>
            <a:ext cx="10648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trike="noStrike" dirty="0" smtClean="0">
                <a:solidFill>
                  <a:srgbClr val="000000"/>
                </a:solidFill>
                <a:latin typeface="Helvetica Light"/>
                <a:ea typeface="Helvetica Light"/>
              </a:rPr>
              <a:t>[4]</a:t>
            </a:r>
            <a:endParaRPr dirty="0"/>
          </a:p>
        </p:txBody>
      </p:sp>
      <p:sp>
        <p:nvSpPr>
          <p:cNvPr id="16" name="CustomShape 3"/>
          <p:cNvSpPr/>
          <p:nvPr/>
        </p:nvSpPr>
        <p:spPr>
          <a:xfrm>
            <a:off x="3248040" y="8093520"/>
            <a:ext cx="10648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trike="noStrike" dirty="0" smtClean="0">
                <a:solidFill>
                  <a:srgbClr val="000000"/>
                </a:solidFill>
                <a:latin typeface="Helvetica Light"/>
                <a:ea typeface="Helvetica Light"/>
              </a:rPr>
              <a:t>[3]</a:t>
            </a:r>
            <a:endParaRPr dirty="0"/>
          </a:p>
        </p:txBody>
      </p:sp>
      <p:sp>
        <p:nvSpPr>
          <p:cNvPr id="17" name="CustomShape 4"/>
          <p:cNvSpPr/>
          <p:nvPr/>
        </p:nvSpPr>
        <p:spPr>
          <a:xfrm>
            <a:off x="5394960" y="9126813"/>
            <a:ext cx="5139360" cy="53676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90000"/>
              </a:lnSpc>
            </a:pPr>
            <a:r>
              <a:rPr lang="en-US" sz="3200" strike="noStrike" dirty="0" smtClean="0">
                <a:solidFill>
                  <a:srgbClr val="710505"/>
                </a:solidFill>
                <a:latin typeface="Helvetica Light"/>
                <a:ea typeface="Helvetica Light"/>
              </a:rPr>
              <a:t>Lee and Emily</a:t>
            </a:r>
            <a:endParaRPr dirty="0"/>
          </a:p>
        </p:txBody>
      </p:sp>
      <p:pic>
        <p:nvPicPr>
          <p:cNvPr id="11" name="Picture 10" descr="BAGblack.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82800" y="8853471"/>
            <a:ext cx="2438399" cy="751022"/>
          </a:xfrm>
          <a:prstGeom prst="rect">
            <a:avLst/>
          </a:prstGeom>
        </p:spPr>
      </p:pic>
    </p:spTree>
    <p:extLst>
      <p:ext uri="{BB962C8B-B14F-4D97-AF65-F5344CB8AC3E}">
        <p14:creationId xmlns:p14="http://schemas.microsoft.com/office/powerpoint/2010/main" val="2635430862"/>
      </p:ext>
    </p:extLst>
  </p:cSld>
  <p:clrMapOvr>
    <a:masterClrMapping/>
  </p:clrMapOvr>
  <p:transition spd="med">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extShape 1"/>
          <p:cNvSpPr txBox="1"/>
          <p:nvPr/>
        </p:nvSpPr>
        <p:spPr>
          <a:xfrm>
            <a:off x="-209430" y="285569"/>
            <a:ext cx="10433418" cy="1625400"/>
          </a:xfrm>
          <a:prstGeom prst="rect">
            <a:avLst/>
          </a:prstGeom>
          <a:noFill/>
          <a:ln>
            <a:noFill/>
          </a:ln>
        </p:spPr>
        <p:txBody>
          <a:bodyPr/>
          <a:lstStyle/>
          <a:p>
            <a:pPr algn="ctr">
              <a:lnSpc>
                <a:spcPct val="100000"/>
              </a:lnSpc>
            </a:pPr>
            <a:r>
              <a:rPr lang="en-US" sz="6100" strike="noStrike" dirty="0">
                <a:solidFill>
                  <a:srgbClr val="800000"/>
                </a:solidFill>
                <a:latin typeface="Helvetica Light"/>
                <a:ea typeface="Helvetica Light"/>
              </a:rPr>
              <a:t>SCDLS </a:t>
            </a:r>
            <a:r>
              <a:rPr lang="en-US" sz="6100" strike="noStrike" dirty="0" smtClean="0">
                <a:solidFill>
                  <a:srgbClr val="800000"/>
                </a:solidFill>
                <a:latin typeface="Helvetica Light"/>
                <a:ea typeface="Helvetica Light"/>
              </a:rPr>
              <a:t>PCB Manufacture</a:t>
            </a:r>
            <a:r>
              <a:rPr lang="en-US" sz="8000" strike="noStrike" dirty="0">
                <a:solidFill>
                  <a:srgbClr val="FFFFFF"/>
                </a:solidFill>
                <a:latin typeface="Helvetica Light"/>
                <a:ea typeface="Helvetica Light"/>
              </a:rPr>
              <a:t>
</a:t>
            </a:r>
            <a:endParaRPr dirty="0"/>
          </a:p>
        </p:txBody>
      </p:sp>
      <p:sp>
        <p:nvSpPr>
          <p:cNvPr id="308" name="TextShape 2"/>
          <p:cNvSpPr txBox="1"/>
          <p:nvPr/>
        </p:nvSpPr>
        <p:spPr>
          <a:xfrm>
            <a:off x="8686800" y="2057400"/>
            <a:ext cx="6750000" cy="6435360"/>
          </a:xfrm>
          <a:prstGeom prst="rect">
            <a:avLst/>
          </a:prstGeom>
          <a:noFill/>
          <a:ln>
            <a:noFill/>
          </a:ln>
        </p:spPr>
        <p:txBody>
          <a:bodyPr/>
          <a:lstStyle/>
          <a:p>
            <a:pPr>
              <a:lnSpc>
                <a:spcPct val="100000"/>
              </a:lnSpc>
            </a:pPr>
            <a:endParaRPr/>
          </a:p>
          <a:p>
            <a:endParaRPr/>
          </a:p>
          <a:p>
            <a:pPr>
              <a:lnSpc>
                <a:spcPct val="100000"/>
              </a:lnSpc>
            </a:pPr>
            <a:endParaRPr/>
          </a:p>
          <a:p>
            <a:pPr>
              <a:lnSpc>
                <a:spcPct val="100000"/>
              </a:lnSpc>
            </a:pPr>
            <a:endParaRPr/>
          </a:p>
        </p:txBody>
      </p:sp>
      <p:pic>
        <p:nvPicPr>
          <p:cNvPr id="309" name="Picture 1"/>
          <p:cNvPicPr/>
          <p:nvPr/>
        </p:nvPicPr>
        <p:blipFill>
          <a:blip r:embed="rId3"/>
          <a:stretch/>
        </p:blipFill>
        <p:spPr>
          <a:xfrm>
            <a:off x="7772400" y="2209680"/>
            <a:ext cx="94320" cy="5562360"/>
          </a:xfrm>
          <a:prstGeom prst="rect">
            <a:avLst/>
          </a:prstGeom>
          <a:ln>
            <a:noFill/>
          </a:ln>
        </p:spPr>
      </p:pic>
      <p:pic>
        <p:nvPicPr>
          <p:cNvPr id="310" name="Picture 1"/>
          <p:cNvPicPr/>
          <p:nvPr/>
        </p:nvPicPr>
        <p:blipFill>
          <a:blip r:embed="rId3"/>
          <a:stretch/>
        </p:blipFill>
        <p:spPr>
          <a:xfrm rot="5400000">
            <a:off x="3292200" y="-1938240"/>
            <a:ext cx="45360" cy="6629040"/>
          </a:xfrm>
          <a:prstGeom prst="rect">
            <a:avLst/>
          </a:prstGeom>
          <a:ln>
            <a:noFill/>
          </a:ln>
        </p:spPr>
      </p:pic>
      <p:sp>
        <p:nvSpPr>
          <p:cNvPr id="315" name="TextShape 4"/>
          <p:cNvSpPr txBox="1"/>
          <p:nvPr/>
        </p:nvSpPr>
        <p:spPr>
          <a:xfrm>
            <a:off x="8686800" y="3657600"/>
            <a:ext cx="7391400" cy="2514600"/>
          </a:xfrm>
          <a:prstGeom prst="rect">
            <a:avLst/>
          </a:prstGeom>
          <a:noFill/>
          <a:ln>
            <a:noFill/>
          </a:ln>
        </p:spPr>
        <p:txBody>
          <a:bodyPr/>
          <a:lstStyle/>
          <a:p>
            <a:pPr algn="l">
              <a:lnSpc>
                <a:spcPct val="100000"/>
              </a:lnSpc>
            </a:pPr>
            <a:r>
              <a:rPr lang="en-US" sz="3600" dirty="0" smtClean="0">
                <a:solidFill>
                  <a:srgbClr val="404040"/>
                </a:solidFill>
                <a:latin typeface="Helvetica Light"/>
              </a:rPr>
              <a:t>Selected PCB Manufacturer</a:t>
            </a:r>
            <a:endParaRPr dirty="0" smtClean="0"/>
          </a:p>
          <a:p>
            <a:pPr lvl="1" algn="l">
              <a:lnSpc>
                <a:spcPct val="100000"/>
              </a:lnSpc>
              <a:buFont typeface="Arial"/>
              <a:buChar char="•"/>
            </a:pPr>
            <a:r>
              <a:rPr lang="en-US" sz="3600" dirty="0" smtClean="0">
                <a:solidFill>
                  <a:srgbClr val="404040"/>
                </a:solidFill>
                <a:latin typeface="Helvetica Light"/>
              </a:rPr>
              <a:t>0.6mm </a:t>
            </a:r>
            <a:r>
              <a:rPr lang="en-US" sz="3600" dirty="0" smtClean="0">
                <a:solidFill>
                  <a:srgbClr val="404040"/>
                </a:solidFill>
                <a:latin typeface="Helvetica Light"/>
              </a:rPr>
              <a:t>thickness</a:t>
            </a:r>
          </a:p>
          <a:p>
            <a:pPr lvl="1" algn="l">
              <a:lnSpc>
                <a:spcPct val="100000"/>
              </a:lnSpc>
              <a:buFont typeface="Arial"/>
              <a:buChar char="•"/>
            </a:pPr>
            <a:r>
              <a:rPr lang="en-US" sz="3600" dirty="0" smtClean="0">
                <a:solidFill>
                  <a:srgbClr val="404040"/>
                </a:solidFill>
                <a:latin typeface="Helvetica Light"/>
              </a:rPr>
              <a:t>Approximately 10 boards for $12</a:t>
            </a:r>
          </a:p>
          <a:p>
            <a:pPr lvl="1" algn="l">
              <a:lnSpc>
                <a:spcPct val="100000"/>
              </a:lnSpc>
              <a:buFont typeface="Arial"/>
              <a:buChar char="•"/>
            </a:pPr>
            <a:endParaRPr dirty="0"/>
          </a:p>
          <a:p>
            <a:pPr algn="l">
              <a:lnSpc>
                <a:spcPct val="100000"/>
              </a:lnSpc>
            </a:pPr>
            <a:endParaRPr dirty="0"/>
          </a:p>
          <a:p>
            <a:pPr algn="l"/>
            <a:endParaRPr dirty="0"/>
          </a:p>
          <a:p>
            <a:pPr algn="l">
              <a:lnSpc>
                <a:spcPct val="100000"/>
              </a:lnSpc>
            </a:pPr>
            <a:endParaRPr dirty="0"/>
          </a:p>
          <a:p>
            <a:pPr algn="l">
              <a:lnSpc>
                <a:spcPct val="100000"/>
              </a:lnSpc>
            </a:pPr>
            <a:endParaRPr dirty="0"/>
          </a:p>
        </p:txBody>
      </p:sp>
      <p:sp>
        <p:nvSpPr>
          <p:cNvPr id="12" name="CustomShape 3"/>
          <p:cNvSpPr/>
          <p:nvPr/>
        </p:nvSpPr>
        <p:spPr>
          <a:xfrm>
            <a:off x="5259590" y="6181928"/>
            <a:ext cx="10648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trike="noStrike" dirty="0" smtClean="0">
                <a:solidFill>
                  <a:srgbClr val="000000"/>
                </a:solidFill>
                <a:latin typeface="Helvetica Light"/>
                <a:ea typeface="Helvetica Light"/>
              </a:rPr>
              <a:t>[5]</a:t>
            </a:r>
            <a:endParaRPr dirty="0"/>
          </a:p>
        </p:txBody>
      </p:sp>
      <p:sp>
        <p:nvSpPr>
          <p:cNvPr id="13" name="CustomShape 4"/>
          <p:cNvSpPr/>
          <p:nvPr/>
        </p:nvSpPr>
        <p:spPr>
          <a:xfrm>
            <a:off x="5394960" y="9126813"/>
            <a:ext cx="5139360" cy="53676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90000"/>
              </a:lnSpc>
            </a:pPr>
            <a:r>
              <a:rPr lang="en-US" sz="3200" strike="noStrike" dirty="0" smtClean="0">
                <a:solidFill>
                  <a:srgbClr val="710505"/>
                </a:solidFill>
                <a:latin typeface="Helvetica Light"/>
                <a:ea typeface="Helvetica Light"/>
              </a:rPr>
              <a:t>Preston and Hagan</a:t>
            </a:r>
            <a:endParaRPr dirty="0"/>
          </a:p>
        </p:txBody>
      </p:sp>
      <p:pic>
        <p:nvPicPr>
          <p:cNvPr id="2" name="Picture 2" descr="Dangerousprototypes-logo-dirt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030" y="2679321"/>
            <a:ext cx="3246930" cy="3812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AGblack.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82800" y="8853471"/>
            <a:ext cx="2438399" cy="751022"/>
          </a:xfrm>
          <a:prstGeom prst="rect">
            <a:avLst/>
          </a:prstGeom>
        </p:spPr>
      </p:pic>
    </p:spTree>
    <p:extLst>
      <p:ext uri="{BB962C8B-B14F-4D97-AF65-F5344CB8AC3E}">
        <p14:creationId xmlns:p14="http://schemas.microsoft.com/office/powerpoint/2010/main" val="1236188311"/>
      </p:ext>
    </p:extLst>
  </p:cSld>
  <p:clrMapOvr>
    <a:masterClrMapping/>
  </p:clrMapOvr>
  <p:transition spd="med">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521868" cy="1625600"/>
          </a:xfrm>
        </p:spPr>
        <p:txBody>
          <a:bodyPr/>
          <a:lstStyle/>
          <a:p>
            <a:r>
              <a:rPr lang="en-US" sz="6100" dirty="0">
                <a:solidFill>
                  <a:srgbClr val="800000"/>
                </a:solidFill>
              </a:rPr>
              <a:t>Health and Safety</a:t>
            </a:r>
            <a:r>
              <a:rPr lang="en-US" dirty="0"/>
              <a:t/>
            </a:r>
            <a:br>
              <a:rPr lang="en-US" dirty="0"/>
            </a:br>
            <a:endParaRPr lang="en-US" dirty="0"/>
          </a:p>
        </p:txBody>
      </p:sp>
      <p:sp>
        <p:nvSpPr>
          <p:cNvPr id="3" name="Content Placeholder 2"/>
          <p:cNvSpPr>
            <a:spLocks noGrp="1"/>
          </p:cNvSpPr>
          <p:nvPr>
            <p:ph idx="1"/>
          </p:nvPr>
        </p:nvSpPr>
        <p:spPr>
          <a:xfrm>
            <a:off x="8991600" y="3124200"/>
            <a:ext cx="7436275" cy="3962400"/>
          </a:xfrm>
        </p:spPr>
        <p:txBody>
          <a:bodyPr/>
          <a:lstStyle/>
          <a:p>
            <a:pPr>
              <a:spcBef>
                <a:spcPts val="1800"/>
              </a:spcBef>
            </a:pPr>
            <a:r>
              <a:rPr lang="en-US" sz="4400" kern="1200" dirty="0">
                <a:solidFill>
                  <a:schemeClr val="tx1">
                    <a:lumMod val="75000"/>
                    <a:lumOff val="25000"/>
                  </a:schemeClr>
                </a:solidFill>
                <a:ea typeface="Helvetica Light" charset="0"/>
                <a:cs typeface="Helvetica Light" charset="0"/>
              </a:rPr>
              <a:t>Hazards to Avoid</a:t>
            </a:r>
          </a:p>
          <a:p>
            <a:pPr marL="914332" lvl="1" indent="-571500">
              <a:spcBef>
                <a:spcPts val="1800"/>
              </a:spcBef>
              <a:buFont typeface="Arial" panose="020B0604020202020204" pitchFamily="34" charset="0"/>
              <a:buChar char="•"/>
            </a:pPr>
            <a:r>
              <a:rPr lang="en-US" sz="3600" kern="1200" dirty="0" smtClean="0">
                <a:solidFill>
                  <a:schemeClr val="tx1">
                    <a:lumMod val="75000"/>
                    <a:lumOff val="25000"/>
                  </a:schemeClr>
                </a:solidFill>
                <a:ea typeface="Helvetica Light" charset="0"/>
                <a:cs typeface="Helvetica Light" charset="0"/>
              </a:rPr>
              <a:t>Tripping hazards</a:t>
            </a:r>
            <a:endParaRPr lang="en-US" sz="3600" kern="1200" dirty="0">
              <a:solidFill>
                <a:schemeClr val="tx1">
                  <a:lumMod val="75000"/>
                  <a:lumOff val="25000"/>
                </a:schemeClr>
              </a:solidFill>
              <a:ea typeface="Helvetica Light" charset="0"/>
              <a:cs typeface="Helvetica Light" charset="0"/>
            </a:endParaRPr>
          </a:p>
          <a:p>
            <a:pPr marL="914332" lvl="1" indent="-571500">
              <a:spcBef>
                <a:spcPts val="1800"/>
              </a:spcBef>
              <a:buFont typeface="Arial" panose="020B0604020202020204" pitchFamily="34" charset="0"/>
              <a:buChar char="•"/>
            </a:pPr>
            <a:r>
              <a:rPr lang="en-US" sz="3600" kern="1200" dirty="0" smtClean="0">
                <a:solidFill>
                  <a:schemeClr val="tx1">
                    <a:lumMod val="75000"/>
                    <a:lumOff val="25000"/>
                  </a:schemeClr>
                </a:solidFill>
                <a:ea typeface="Helvetica Light" charset="0"/>
                <a:cs typeface="Helvetica Light" charset="0"/>
              </a:rPr>
              <a:t>Puncturing Vehicle Tires</a:t>
            </a:r>
            <a:endParaRPr lang="en-US" sz="3600" kern="1200" dirty="0">
              <a:solidFill>
                <a:schemeClr val="tx1">
                  <a:lumMod val="75000"/>
                  <a:lumOff val="25000"/>
                </a:schemeClr>
              </a:solidFill>
              <a:ea typeface="Helvetica Light" charset="0"/>
              <a:cs typeface="Helvetica Light" charset="0"/>
            </a:endParaRPr>
          </a:p>
          <a:p>
            <a:pPr marL="914332" lvl="1" indent="-571500">
              <a:spcBef>
                <a:spcPts val="1800"/>
              </a:spcBef>
              <a:buFont typeface="Arial" panose="020B0604020202020204" pitchFamily="34" charset="0"/>
              <a:buChar char="•"/>
            </a:pPr>
            <a:r>
              <a:rPr lang="en-US" sz="3600" kern="1200" dirty="0" smtClean="0">
                <a:solidFill>
                  <a:schemeClr val="tx1">
                    <a:lumMod val="75000"/>
                    <a:lumOff val="25000"/>
                  </a:schemeClr>
                </a:solidFill>
                <a:ea typeface="Helvetica Light" charset="0"/>
                <a:cs typeface="Helvetica Light" charset="0"/>
              </a:rPr>
              <a:t>LED Blinding</a:t>
            </a:r>
          </a:p>
        </p:txBody>
      </p:sp>
      <p:pic>
        <p:nvPicPr>
          <p:cNvPr id="4" name="Picture 1"/>
          <p:cNvPicPr>
            <a:picLocks noChangeAspect="1"/>
          </p:cNvPicPr>
          <p:nvPr/>
        </p:nvPicPr>
        <p:blipFill>
          <a:blip r:embed="rId3" cstate="print"/>
          <a:stretch>
            <a:fillRect/>
          </a:stretch>
        </p:blipFill>
        <p:spPr bwMode="auto">
          <a:xfrm>
            <a:off x="8458200" y="2184400"/>
            <a:ext cx="94557" cy="5562600"/>
          </a:xfrm>
          <a:prstGeom prst="rect">
            <a:avLst/>
          </a:prstGeom>
          <a:noFill/>
          <a:ln>
            <a:noFill/>
          </a:ln>
        </p:spPr>
      </p:pic>
      <p:pic>
        <p:nvPicPr>
          <p:cNvPr id="5" name="Picture 1"/>
          <p:cNvPicPr>
            <a:picLocks noChangeAspect="1"/>
          </p:cNvPicPr>
          <p:nvPr/>
        </p:nvPicPr>
        <p:blipFill>
          <a:blip r:embed="rId3" cstate="print"/>
          <a:stretch>
            <a:fillRect/>
          </a:stretch>
        </p:blipFill>
        <p:spPr bwMode="auto">
          <a:xfrm rot="5400000">
            <a:off x="3619498" y="-2476498"/>
            <a:ext cx="76201" cy="7315200"/>
          </a:xfrm>
          <a:prstGeom prst="rect">
            <a:avLst/>
          </a:prstGeom>
          <a:noFill/>
          <a:ln>
            <a:noFill/>
          </a:ln>
        </p:spPr>
      </p:pic>
      <p:pic>
        <p:nvPicPr>
          <p:cNvPr id="7" name="Picture 6" descr="Case Render Edi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85" y="3706904"/>
            <a:ext cx="7083819" cy="2517594"/>
          </a:xfrm>
          <a:prstGeom prst="rect">
            <a:avLst/>
          </a:prstGeom>
        </p:spPr>
      </p:pic>
      <p:pic>
        <p:nvPicPr>
          <p:cNvPr id="8" name="Picture 7" descr="BAGblack.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82800" y="8853471"/>
            <a:ext cx="2438399" cy="751022"/>
          </a:xfrm>
          <a:prstGeom prst="rect">
            <a:avLst/>
          </a:prstGeom>
        </p:spPr>
      </p:pic>
      <p:pic>
        <p:nvPicPr>
          <p:cNvPr id="9" name="Picture 23" descr="http://www.msstate.edu/web/visualid/Web/2008_MSU_logo_web_horiz_mont.png"/>
          <p:cNvPicPr>
            <a:picLocks noChangeAspect="1" noChangeArrowheads="1"/>
          </p:cNvPicPr>
          <p:nvPr/>
        </p:nvPicPr>
        <p:blipFill>
          <a:blip r:embed="rId6" cstate="print"/>
          <a:srcRect/>
          <a:stretch>
            <a:fillRect/>
          </a:stretch>
        </p:blipFill>
        <p:spPr bwMode="auto">
          <a:xfrm>
            <a:off x="76203" y="8990553"/>
            <a:ext cx="3429000" cy="686846"/>
          </a:xfrm>
          <a:prstGeom prst="rect">
            <a:avLst/>
          </a:prstGeom>
          <a:noFill/>
          <a:ln w="9525">
            <a:noFill/>
            <a:miter lim="800000"/>
            <a:headEnd/>
            <a:tailEnd/>
          </a:ln>
        </p:spPr>
      </p:pic>
    </p:spTree>
    <p:extLst>
      <p:ext uri="{BB962C8B-B14F-4D97-AF65-F5344CB8AC3E}">
        <p14:creationId xmlns:p14="http://schemas.microsoft.com/office/powerpoint/2010/main" val="1078462615"/>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p:cNvSpPr>
          <p:nvPr>
            <p:ph type="title" idx="4294967295"/>
          </p:nvPr>
        </p:nvSpPr>
        <p:spPr bwMode="auto">
          <a:xfrm>
            <a:off x="228600" y="1949450"/>
            <a:ext cx="8153400" cy="2933699"/>
          </a:xfrm>
          <a:prstGeom prst="rect">
            <a:avLst/>
          </a:prstGeom>
          <a:noFill/>
          <a:ln w="12700">
            <a:miter lim="0"/>
            <a:headEnd/>
            <a:tailEnd/>
          </a:ln>
        </p:spPr>
        <p:txBody>
          <a:bodyPr lIns="0" tIns="0" rIns="0" bIns="0" anchor="b"/>
          <a:lstStyle/>
          <a:p>
            <a:pPr algn="r" defTabSz="439651" eaLnBrk="1">
              <a:lnSpc>
                <a:spcPct val="90000"/>
              </a:lnSpc>
            </a:pPr>
            <a:r>
              <a:rPr lang="en-US" sz="8900" dirty="0" smtClean="0">
                <a:solidFill>
                  <a:srgbClr val="710505"/>
                </a:solidFill>
                <a:latin typeface="Helvetica Neue"/>
                <a:cs typeface="Helvetica Neue"/>
                <a:sym typeface="Helvetica" pitchFamily="34" charset="0"/>
              </a:rPr>
              <a:t>Product Testing</a:t>
            </a:r>
            <a:endParaRPr lang="en-US" dirty="0" smtClean="0">
              <a:latin typeface="Helvetica Neue"/>
              <a:cs typeface="Helvetica Neue"/>
            </a:endParaRPr>
          </a:p>
        </p:txBody>
      </p:sp>
      <p:sp>
        <p:nvSpPr>
          <p:cNvPr id="14339" name="Rectangle 2"/>
          <p:cNvSpPr>
            <a:spLocks noGrp="1"/>
          </p:cNvSpPr>
          <p:nvPr>
            <p:ph type="body" idx="4294967295"/>
          </p:nvPr>
        </p:nvSpPr>
        <p:spPr bwMode="auto">
          <a:xfrm>
            <a:off x="1001835" y="4876806"/>
            <a:ext cx="7162804" cy="1371595"/>
          </a:xfrm>
          <a:prstGeom prst="rect">
            <a:avLst/>
          </a:prstGeom>
          <a:noFill/>
          <a:ln w="12700">
            <a:miter lim="0"/>
            <a:headEnd/>
            <a:tailEnd/>
          </a:ln>
        </p:spPr>
        <p:txBody>
          <a:bodyPr lIns="27087" tIns="27087" rIns="27087" bIns="27087"/>
          <a:lstStyle/>
          <a:p>
            <a:pPr algn="r" defTabSz="439651" eaLnBrk="1">
              <a:lnSpc>
                <a:spcPct val="90000"/>
              </a:lnSpc>
              <a:spcBef>
                <a:spcPct val="0"/>
              </a:spcBef>
            </a:pPr>
            <a:r>
              <a:rPr lang="en-US" sz="4000" dirty="0" smtClean="0">
                <a:solidFill>
                  <a:srgbClr val="4C463D"/>
                </a:solidFill>
                <a:latin typeface="Helvetica Neue Light"/>
                <a:ea typeface="Helvetica" pitchFamily="34" charset="0"/>
                <a:cs typeface="Helvetica Neue Light"/>
                <a:sym typeface="Helvetica" pitchFamily="34" charset="0"/>
              </a:rPr>
              <a:t>Subsystem and Module Validation</a:t>
            </a:r>
            <a:endParaRPr lang="en-US" sz="4000" dirty="0">
              <a:solidFill>
                <a:srgbClr val="4C463D"/>
              </a:solidFill>
              <a:latin typeface="Helvetica Neue Light"/>
              <a:ea typeface="Helvetica" pitchFamily="34" charset="0"/>
              <a:cs typeface="Helvetica Neue Light"/>
              <a:sym typeface="Helvetica" pitchFamily="34" charset="0"/>
            </a:endParaRPr>
          </a:p>
          <a:p>
            <a:pPr algn="r" defTabSz="439651" eaLnBrk="1">
              <a:lnSpc>
                <a:spcPct val="90000"/>
              </a:lnSpc>
              <a:spcBef>
                <a:spcPct val="0"/>
              </a:spcBef>
            </a:pPr>
            <a:endParaRPr lang="en-US" dirty="0" smtClean="0"/>
          </a:p>
        </p:txBody>
      </p:sp>
      <p:pic>
        <p:nvPicPr>
          <p:cNvPr id="14340" name="Picture 1"/>
          <p:cNvPicPr>
            <a:picLocks noChangeAspect="1"/>
          </p:cNvPicPr>
          <p:nvPr/>
        </p:nvPicPr>
        <p:blipFill>
          <a:blip r:embed="rId2" cstate="print"/>
          <a:stretch>
            <a:fillRect/>
          </a:stretch>
        </p:blipFill>
        <p:spPr bwMode="auto">
          <a:xfrm>
            <a:off x="8673625" y="2286000"/>
            <a:ext cx="89376" cy="5257800"/>
          </a:xfrm>
          <a:prstGeom prst="rect">
            <a:avLst/>
          </a:prstGeom>
          <a:noFill/>
          <a:ln>
            <a:noFill/>
          </a:ln>
        </p:spPr>
      </p:pic>
      <p:pic>
        <p:nvPicPr>
          <p:cNvPr id="7" name="Picture 6"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82800" y="8853471"/>
            <a:ext cx="2438399" cy="751022"/>
          </a:xfrm>
          <a:prstGeom prst="rect">
            <a:avLst/>
          </a:prstGeom>
        </p:spPr>
      </p:pic>
      <p:sp>
        <p:nvSpPr>
          <p:cNvPr id="2" name="TextBox 1"/>
          <p:cNvSpPr txBox="1"/>
          <p:nvPr/>
        </p:nvSpPr>
        <p:spPr>
          <a:xfrm>
            <a:off x="9067800" y="2590800"/>
            <a:ext cx="6934200" cy="4832073"/>
          </a:xfrm>
          <a:prstGeom prst="rect">
            <a:avLst/>
          </a:prstGeom>
          <a:noFill/>
        </p:spPr>
        <p:txBody>
          <a:bodyPr wrap="square" lIns="91421" tIns="45711" rIns="91421" bIns="45711" rtlCol="0">
            <a:spAutoFit/>
          </a:bodyPr>
          <a:lstStyle/>
          <a:p>
            <a:pPr marL="571387" indent="-571387" algn="l">
              <a:buFont typeface="Arial"/>
              <a:buChar char="•"/>
            </a:pPr>
            <a:r>
              <a:rPr lang="en-US" sz="4400" dirty="0" smtClean="0">
                <a:solidFill>
                  <a:schemeClr val="tx1">
                    <a:lumMod val="75000"/>
                    <a:lumOff val="25000"/>
                  </a:schemeClr>
                </a:solidFill>
                <a:latin typeface="+mn-lt"/>
              </a:rPr>
              <a:t>Solar Panel</a:t>
            </a:r>
          </a:p>
          <a:p>
            <a:pPr marL="571387" indent="-571387" algn="l">
              <a:buFont typeface="Arial"/>
              <a:buChar char="•"/>
            </a:pPr>
            <a:r>
              <a:rPr lang="en-US" sz="4400" dirty="0" smtClean="0">
                <a:solidFill>
                  <a:schemeClr val="tx1">
                    <a:lumMod val="75000"/>
                    <a:lumOff val="25000"/>
                  </a:schemeClr>
                </a:solidFill>
                <a:latin typeface="+mn-lt"/>
              </a:rPr>
              <a:t>Battery Life</a:t>
            </a:r>
            <a:endParaRPr lang="en-US" sz="4400" dirty="0">
              <a:solidFill>
                <a:schemeClr val="tx1">
                  <a:lumMod val="75000"/>
                  <a:lumOff val="25000"/>
                </a:schemeClr>
              </a:solidFill>
              <a:latin typeface="+mn-lt"/>
            </a:endParaRPr>
          </a:p>
          <a:p>
            <a:pPr marL="571387" indent="-571387" algn="l">
              <a:buFont typeface="Arial"/>
              <a:buChar char="•"/>
            </a:pPr>
            <a:r>
              <a:rPr lang="en-US" sz="4400" dirty="0" smtClean="0">
                <a:solidFill>
                  <a:schemeClr val="tx1">
                    <a:lumMod val="75000"/>
                    <a:lumOff val="25000"/>
                  </a:schemeClr>
                </a:solidFill>
                <a:latin typeface="+mn-lt"/>
              </a:rPr>
              <a:t>3.3V Regulator</a:t>
            </a:r>
          </a:p>
          <a:p>
            <a:pPr marL="571387" indent="-571387" algn="l">
              <a:buFont typeface="Arial"/>
              <a:buChar char="•"/>
            </a:pPr>
            <a:r>
              <a:rPr lang="en-US" sz="4400" dirty="0" smtClean="0">
                <a:solidFill>
                  <a:schemeClr val="tx1">
                    <a:lumMod val="75000"/>
                    <a:lumOff val="25000"/>
                  </a:schemeClr>
                </a:solidFill>
                <a:latin typeface="+mn-lt"/>
              </a:rPr>
              <a:t>PIR Sensors</a:t>
            </a:r>
            <a:endParaRPr lang="en-US" sz="4400" dirty="0">
              <a:solidFill>
                <a:schemeClr val="tx1">
                  <a:lumMod val="75000"/>
                  <a:lumOff val="25000"/>
                </a:schemeClr>
              </a:solidFill>
              <a:latin typeface="+mn-lt"/>
            </a:endParaRPr>
          </a:p>
          <a:p>
            <a:pPr marL="571387" indent="-571387" algn="l">
              <a:buFont typeface="Arial"/>
              <a:buChar char="•"/>
            </a:pPr>
            <a:r>
              <a:rPr lang="en-US" sz="4400" dirty="0">
                <a:solidFill>
                  <a:schemeClr val="tx1">
                    <a:lumMod val="75000"/>
                    <a:lumOff val="25000"/>
                  </a:schemeClr>
                </a:solidFill>
                <a:latin typeface="+mn-lt"/>
              </a:rPr>
              <a:t>LED </a:t>
            </a:r>
            <a:r>
              <a:rPr lang="en-US" sz="4400" dirty="0" smtClean="0">
                <a:solidFill>
                  <a:schemeClr val="tx1">
                    <a:lumMod val="75000"/>
                    <a:lumOff val="25000"/>
                  </a:schemeClr>
                </a:solidFill>
                <a:latin typeface="+mn-lt"/>
              </a:rPr>
              <a:t>Drivers</a:t>
            </a:r>
          </a:p>
          <a:p>
            <a:pPr marL="571387" indent="-571387" algn="l">
              <a:buFont typeface="Arial"/>
              <a:buChar char="•"/>
            </a:pPr>
            <a:r>
              <a:rPr lang="en-US" sz="4400" dirty="0" smtClean="0">
                <a:solidFill>
                  <a:schemeClr val="tx1">
                    <a:lumMod val="75000"/>
                    <a:lumOff val="25000"/>
                  </a:schemeClr>
                </a:solidFill>
                <a:latin typeface="+mn-lt"/>
              </a:rPr>
              <a:t>NRF24L01+</a:t>
            </a:r>
          </a:p>
          <a:p>
            <a:pPr marL="571387" indent="-571387" algn="l">
              <a:buFont typeface="Arial"/>
              <a:buChar char="•"/>
            </a:pPr>
            <a:r>
              <a:rPr lang="en-US" sz="4400" dirty="0" smtClean="0">
                <a:solidFill>
                  <a:schemeClr val="tx1">
                    <a:lumMod val="75000"/>
                    <a:lumOff val="25000"/>
                  </a:schemeClr>
                </a:solidFill>
                <a:latin typeface="+mn-lt"/>
              </a:rPr>
              <a:t>ESP8266 / Web Server</a:t>
            </a:r>
            <a:endParaRPr lang="en-US" sz="4400" dirty="0">
              <a:solidFill>
                <a:schemeClr val="tx1">
                  <a:lumMod val="75000"/>
                  <a:lumOff val="25000"/>
                </a:schemeClr>
              </a:solidFill>
              <a:latin typeface="+mn-lt"/>
            </a:endParaRPr>
          </a:p>
        </p:txBody>
      </p:sp>
    </p:spTree>
    <p:extLst>
      <p:ext uri="{BB962C8B-B14F-4D97-AF65-F5344CB8AC3E}">
        <p14:creationId xmlns:p14="http://schemas.microsoft.com/office/powerpoint/2010/main" val="2800923841"/>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1" y="152400"/>
            <a:ext cx="10439399" cy="990601"/>
          </a:xfrm>
        </p:spPr>
        <p:txBody>
          <a:bodyPr/>
          <a:lstStyle/>
          <a:p>
            <a:pPr defTabSz="439651" eaLnBrk="1">
              <a:lnSpc>
                <a:spcPct val="90000"/>
              </a:lnSpc>
            </a:pPr>
            <a:r>
              <a:rPr lang="en-US" sz="6100" dirty="0">
                <a:solidFill>
                  <a:srgbClr val="710505"/>
                </a:solidFill>
                <a:latin typeface="Helvetica Neue" charset="0"/>
                <a:ea typeface="Helvetica Neue" charset="0"/>
                <a:cs typeface="Helvetica Neue" charset="0"/>
                <a:sym typeface="Helvetica Neue" charset="0"/>
              </a:rPr>
              <a:t>Technical </a:t>
            </a:r>
            <a:r>
              <a:rPr lang="en-US" sz="6100" dirty="0" smtClean="0">
                <a:solidFill>
                  <a:srgbClr val="710505"/>
                </a:solidFill>
                <a:latin typeface="Helvetica Neue" charset="0"/>
                <a:ea typeface="Helvetica Neue" charset="0"/>
                <a:cs typeface="Helvetica Neue" charset="0"/>
                <a:sym typeface="Helvetica Neue" charset="0"/>
              </a:rPr>
              <a:t>Constraint Testing</a:t>
            </a:r>
            <a:endParaRPr lang="en-US" sz="4700" dirty="0"/>
          </a:p>
        </p:txBody>
      </p:sp>
      <p:pic>
        <p:nvPicPr>
          <p:cNvPr id="10243" name="Picture 1"/>
          <p:cNvPicPr>
            <a:picLocks noChangeAspect="1"/>
          </p:cNvPicPr>
          <p:nvPr/>
        </p:nvPicPr>
        <p:blipFill>
          <a:blip r:embed="rId3" cstate="print"/>
          <a:srcRect/>
          <a:stretch>
            <a:fillRect/>
          </a:stretch>
        </p:blipFill>
        <p:spPr bwMode="auto">
          <a:xfrm flipV="1">
            <a:off x="7357" y="969128"/>
            <a:ext cx="10051043" cy="97673"/>
          </a:xfrm>
          <a:prstGeom prst="rect">
            <a:avLst/>
          </a:prstGeom>
          <a:noFill/>
          <a:ln w="12700" cap="rnd">
            <a:noFill/>
            <a:round/>
            <a:headEnd/>
            <a:tailEnd/>
          </a:ln>
        </p:spPr>
      </p:pic>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3535924075"/>
              </p:ext>
            </p:extLst>
          </p:nvPr>
        </p:nvGraphicFramePr>
        <p:xfrm>
          <a:off x="0" y="1219201"/>
          <a:ext cx="17373599" cy="8534396"/>
        </p:xfrm>
        <a:graphic>
          <a:graphicData uri="http://schemas.openxmlformats.org/drawingml/2006/table">
            <a:tbl>
              <a:tblPr firstRow="1" bandRow="1">
                <a:tableStyleId>{5C22544A-7EE6-4342-B048-85BDC9FD1C3A}</a:tableStyleId>
              </a:tblPr>
              <a:tblGrid>
                <a:gridCol w="4702029"/>
                <a:gridCol w="12671570"/>
              </a:tblGrid>
              <a:tr h="662718">
                <a:tc>
                  <a:txBody>
                    <a:bodyPr/>
                    <a:lstStyle/>
                    <a:p>
                      <a:pPr algn="ctr"/>
                      <a:r>
                        <a:rPr lang="en-US" sz="3600" dirty="0" smtClean="0"/>
                        <a:t>Name</a:t>
                      </a:r>
                      <a:endParaRPr lang="en-US" sz="3600" dirty="0"/>
                    </a:p>
                  </a:txBody>
                  <a:tcPr marL="91439" marR="91439" anchor="ctr">
                    <a:solidFill>
                      <a:srgbClr val="800000"/>
                    </a:solidFill>
                  </a:tcPr>
                </a:tc>
                <a:tc>
                  <a:txBody>
                    <a:bodyPr/>
                    <a:lstStyle/>
                    <a:p>
                      <a:pPr algn="ctr"/>
                      <a:r>
                        <a:rPr lang="en-US" sz="3600" dirty="0" smtClean="0"/>
                        <a:t>Testing</a:t>
                      </a:r>
                      <a:r>
                        <a:rPr lang="en-US" sz="3600" baseline="0" dirty="0" smtClean="0"/>
                        <a:t> Plan</a:t>
                      </a:r>
                      <a:endParaRPr lang="en-US" sz="3600" dirty="0"/>
                    </a:p>
                  </a:txBody>
                  <a:tcPr marL="91439" marR="91439" anchor="ctr">
                    <a:solidFill>
                      <a:srgbClr val="800000"/>
                    </a:solidFill>
                  </a:tcPr>
                </a:tc>
              </a:tr>
              <a:tr h="599602">
                <a:tc>
                  <a:txBody>
                    <a:bodyPr/>
                    <a:lstStyle/>
                    <a:p>
                      <a:pPr algn="ctr"/>
                      <a:r>
                        <a:rPr lang="en-US" sz="3200" dirty="0" smtClean="0">
                          <a:solidFill>
                            <a:schemeClr val="bg1"/>
                          </a:solidFill>
                        </a:rPr>
                        <a:t>Solar Generation</a:t>
                      </a:r>
                      <a:endParaRPr lang="en-US" sz="3200" dirty="0">
                        <a:solidFill>
                          <a:schemeClr val="bg1"/>
                        </a:solidFill>
                      </a:endParaRPr>
                    </a:p>
                  </a:txBody>
                  <a:tcPr marL="91439" marR="91439" anchor="ctr">
                    <a:solidFill>
                      <a:srgbClr val="808080"/>
                    </a:solidFill>
                  </a:tcPr>
                </a:tc>
                <a:tc>
                  <a:txBody>
                    <a:bodyPr/>
                    <a:lstStyle/>
                    <a:p>
                      <a:pPr algn="ctr"/>
                      <a:r>
                        <a:rPr lang="en-US" sz="3200" dirty="0" smtClean="0">
                          <a:solidFill>
                            <a:srgbClr val="FFFFFF"/>
                          </a:solidFill>
                        </a:rPr>
                        <a:t>Size solar panel appropriately</a:t>
                      </a:r>
                      <a:r>
                        <a:rPr lang="en-US" sz="3200" baseline="0" dirty="0" smtClean="0">
                          <a:solidFill>
                            <a:srgbClr val="FFFFFF"/>
                          </a:solidFill>
                        </a:rPr>
                        <a:t> to meet energy requirements.</a:t>
                      </a:r>
                      <a:endParaRPr lang="en-US" sz="3200" dirty="0">
                        <a:solidFill>
                          <a:srgbClr val="FFFFFF"/>
                        </a:solidFill>
                      </a:endParaRPr>
                    </a:p>
                  </a:txBody>
                  <a:tcPr marL="91439" marR="91439" anchor="ctr">
                    <a:solidFill>
                      <a:schemeClr val="tx1">
                        <a:lumMod val="50000"/>
                        <a:lumOff val="50000"/>
                      </a:schemeClr>
                    </a:solidFill>
                  </a:tcPr>
                </a:tc>
              </a:tr>
              <a:tr h="644896">
                <a:tc>
                  <a:txBody>
                    <a:bodyPr/>
                    <a:lstStyle/>
                    <a:p>
                      <a:pPr algn="ctr"/>
                      <a:r>
                        <a:rPr lang="en-US" sz="3200" dirty="0" smtClean="0"/>
                        <a:t>Battery</a:t>
                      </a:r>
                      <a:r>
                        <a:rPr lang="en-US" sz="3200" baseline="0" dirty="0" smtClean="0"/>
                        <a:t> Life</a:t>
                      </a:r>
                      <a:endParaRPr lang="en-US" sz="3200" dirty="0"/>
                    </a:p>
                  </a:txBody>
                  <a:tcPr marL="91439" marR="91439" anchor="ctr">
                    <a:solidFill>
                      <a:schemeClr val="accent3">
                        <a:lumMod val="85000"/>
                      </a:schemeClr>
                    </a:solidFill>
                  </a:tcPr>
                </a:tc>
                <a:tc>
                  <a:txBody>
                    <a:bodyPr/>
                    <a:lstStyle/>
                    <a:p>
                      <a:pPr algn="ctr"/>
                      <a:r>
                        <a:rPr lang="en-US" sz="3200" dirty="0" smtClean="0"/>
                        <a:t>Choose a battery chemistry and size to meet energy requirements</a:t>
                      </a:r>
                      <a:r>
                        <a:rPr lang="en-US" sz="3200" baseline="0" dirty="0" smtClean="0"/>
                        <a:t>.</a:t>
                      </a:r>
                      <a:endParaRPr lang="en-US" sz="3200" dirty="0"/>
                    </a:p>
                  </a:txBody>
                  <a:tcPr marL="91439" marR="91439" anchor="ctr">
                    <a:solidFill>
                      <a:schemeClr val="accent3">
                        <a:lumMod val="85000"/>
                      </a:schemeClr>
                    </a:solidFill>
                  </a:tcPr>
                </a:tc>
              </a:tr>
              <a:tr h="1104530">
                <a:tc>
                  <a:txBody>
                    <a:bodyPr/>
                    <a:lstStyle/>
                    <a:p>
                      <a:pPr algn="ctr"/>
                      <a:r>
                        <a:rPr lang="en-US" sz="3200" dirty="0" smtClean="0">
                          <a:solidFill>
                            <a:srgbClr val="FFFFFF"/>
                          </a:solidFill>
                        </a:rPr>
                        <a:t>Module</a:t>
                      </a:r>
                      <a:r>
                        <a:rPr lang="en-US" sz="3200" baseline="0" dirty="0" smtClean="0">
                          <a:solidFill>
                            <a:srgbClr val="FFFFFF"/>
                          </a:solidFill>
                        </a:rPr>
                        <a:t> to Module Communication</a:t>
                      </a:r>
                      <a:endParaRPr lang="en-US" sz="3200" dirty="0">
                        <a:solidFill>
                          <a:srgbClr val="FFFFFF"/>
                        </a:solidFill>
                      </a:endParaRPr>
                    </a:p>
                  </a:txBody>
                  <a:tcPr marL="91439" marR="91439" anchor="ctr">
                    <a:solidFill>
                      <a:schemeClr val="tx2">
                        <a:lumMod val="50000"/>
                        <a:lumOff val="50000"/>
                      </a:schemeClr>
                    </a:solidFill>
                  </a:tcPr>
                </a:tc>
                <a:tc>
                  <a:txBody>
                    <a:bodyPr/>
                    <a:lstStyle/>
                    <a:p>
                      <a:pPr algn="ctr"/>
                      <a:r>
                        <a:rPr lang="en-US" sz="3200" dirty="0" smtClean="0">
                          <a:solidFill>
                            <a:srgbClr val="FFFFFF"/>
                          </a:solidFill>
                        </a:rPr>
                        <a:t>Place</a:t>
                      </a:r>
                      <a:r>
                        <a:rPr lang="en-US" sz="3200" baseline="0" dirty="0" smtClean="0">
                          <a:solidFill>
                            <a:srgbClr val="FFFFFF"/>
                          </a:solidFill>
                        </a:rPr>
                        <a:t> NRF24L01+</a:t>
                      </a:r>
                      <a:r>
                        <a:rPr lang="en-US" sz="3200" dirty="0" smtClean="0">
                          <a:solidFill>
                            <a:srgbClr val="FFFFFF"/>
                          </a:solidFill>
                        </a:rPr>
                        <a:t> in aluminum</a:t>
                      </a:r>
                      <a:r>
                        <a:rPr lang="en-US" sz="3200" baseline="0" dirty="0" smtClean="0">
                          <a:solidFill>
                            <a:srgbClr val="FFFFFF"/>
                          </a:solidFill>
                        </a:rPr>
                        <a:t> housing and find max communication distance.</a:t>
                      </a:r>
                      <a:endParaRPr lang="en-US" sz="3200" dirty="0">
                        <a:solidFill>
                          <a:srgbClr val="FFFFFF"/>
                        </a:solidFill>
                      </a:endParaRPr>
                    </a:p>
                  </a:txBody>
                  <a:tcPr marL="91439" marR="91439" anchor="ctr">
                    <a:solidFill>
                      <a:schemeClr val="tx2">
                        <a:lumMod val="50000"/>
                        <a:lumOff val="50000"/>
                      </a:schemeClr>
                    </a:solidFill>
                  </a:tcPr>
                </a:tc>
              </a:tr>
              <a:tr h="1104530">
                <a:tc>
                  <a:txBody>
                    <a:bodyPr/>
                    <a:lstStyle/>
                    <a:p>
                      <a:pPr algn="ctr"/>
                      <a:r>
                        <a:rPr lang="en-US" sz="3200" dirty="0" smtClean="0"/>
                        <a:t>Wi-Fi</a:t>
                      </a:r>
                      <a:r>
                        <a:rPr lang="en-US" sz="3200" baseline="0" dirty="0" smtClean="0"/>
                        <a:t> Communication</a:t>
                      </a:r>
                      <a:endParaRPr lang="en-US" sz="3200" dirty="0"/>
                    </a:p>
                  </a:txBody>
                  <a:tcPr marL="91439" marR="91439" anchor="ctr">
                    <a:solidFill>
                      <a:schemeClr val="accent3">
                        <a:lumMod val="85000"/>
                      </a:schemeClr>
                    </a:solidFill>
                  </a:tcPr>
                </a:tc>
                <a:tc>
                  <a:txBody>
                    <a:bodyPr/>
                    <a:lstStyle/>
                    <a:p>
                      <a:pPr algn="ctr"/>
                      <a:r>
                        <a:rPr lang="en-US" sz="3200" baseline="0" dirty="0" smtClean="0"/>
                        <a:t>Place ESP8266 in aluminum housing and find max communication distance.</a:t>
                      </a:r>
                      <a:endParaRPr lang="en-US" sz="3200" dirty="0"/>
                    </a:p>
                  </a:txBody>
                  <a:tcPr marL="91439" marR="91439" anchor="ctr">
                    <a:solidFill>
                      <a:schemeClr val="accent3">
                        <a:lumMod val="85000"/>
                      </a:schemeClr>
                    </a:solidFill>
                  </a:tcPr>
                </a:tc>
              </a:tr>
              <a:tr h="1104530">
                <a:tc>
                  <a:txBody>
                    <a:bodyPr/>
                    <a:lstStyle/>
                    <a:p>
                      <a:pPr algn="ctr"/>
                      <a:r>
                        <a:rPr lang="en-US" sz="3200" dirty="0" smtClean="0">
                          <a:solidFill>
                            <a:srgbClr val="FFFFFF"/>
                          </a:solidFill>
                        </a:rPr>
                        <a:t>PIR Motion Detector</a:t>
                      </a:r>
                      <a:endParaRPr lang="en-US" sz="3200" dirty="0">
                        <a:solidFill>
                          <a:srgbClr val="FFFFFF"/>
                        </a:solidFill>
                      </a:endParaRPr>
                    </a:p>
                  </a:txBody>
                  <a:tcPr marL="91439" marR="91439" anchor="ctr">
                    <a:solidFill>
                      <a:schemeClr val="tx2">
                        <a:lumMod val="50000"/>
                        <a:lumOff val="50000"/>
                      </a:schemeClr>
                    </a:solidFill>
                  </a:tcPr>
                </a:tc>
                <a:tc>
                  <a:txBody>
                    <a:bodyPr/>
                    <a:lstStyle/>
                    <a:p>
                      <a:pPr algn="ctr"/>
                      <a:r>
                        <a:rPr lang="en-US" sz="3200" baseline="0" dirty="0" smtClean="0">
                          <a:solidFill>
                            <a:srgbClr val="FFFFFF"/>
                          </a:solidFill>
                        </a:rPr>
                        <a:t>Place PIR sensor in roadway and measure that pedestrians are accurately detected at 16 feet or less.</a:t>
                      </a:r>
                      <a:endParaRPr lang="en-US" sz="3200" dirty="0">
                        <a:solidFill>
                          <a:srgbClr val="FFFFFF"/>
                        </a:solidFill>
                      </a:endParaRPr>
                    </a:p>
                  </a:txBody>
                  <a:tcPr marL="91439" marR="91439" anchor="ctr">
                    <a:solidFill>
                      <a:schemeClr val="tx2">
                        <a:lumMod val="50000"/>
                        <a:lumOff val="50000"/>
                      </a:schemeClr>
                    </a:solidFill>
                  </a:tcPr>
                </a:tc>
              </a:tr>
              <a:tr h="1104530">
                <a:tc>
                  <a:txBody>
                    <a:bodyPr/>
                    <a:lstStyle/>
                    <a:p>
                      <a:pPr algn="ctr"/>
                      <a:r>
                        <a:rPr lang="en-US" sz="3200" dirty="0" smtClean="0">
                          <a:solidFill>
                            <a:sysClr val="windowText" lastClr="000000"/>
                          </a:solidFill>
                        </a:rPr>
                        <a:t>Magnetometer</a:t>
                      </a:r>
                      <a:endParaRPr lang="en-US" sz="3200" dirty="0">
                        <a:solidFill>
                          <a:sysClr val="windowText" lastClr="000000"/>
                        </a:solidFill>
                      </a:endParaRPr>
                    </a:p>
                  </a:txBody>
                  <a:tcPr marL="91439" marR="91439" anchor="ctr">
                    <a:solidFill>
                      <a:schemeClr val="bg1">
                        <a:lumMod val="85000"/>
                      </a:schemeClr>
                    </a:solidFill>
                  </a:tcPr>
                </a:tc>
                <a:tc>
                  <a:txBody>
                    <a:bodyPr/>
                    <a:lstStyle/>
                    <a:p>
                      <a:pPr algn="ctr"/>
                      <a:r>
                        <a:rPr lang="en-US" sz="3200" baseline="0" dirty="0" smtClean="0">
                          <a:solidFill>
                            <a:sysClr val="windowText" lastClr="000000"/>
                          </a:solidFill>
                        </a:rPr>
                        <a:t>Place  magnetometer in roadway and measure fluctuations given by passing vehicles at speeds of 5mph and greater.</a:t>
                      </a:r>
                      <a:endParaRPr lang="en-US" sz="3200" dirty="0">
                        <a:solidFill>
                          <a:sysClr val="windowText" lastClr="000000"/>
                        </a:solidFill>
                      </a:endParaRPr>
                    </a:p>
                  </a:txBody>
                  <a:tcPr marL="91439" marR="91439" anchor="ctr">
                    <a:solidFill>
                      <a:schemeClr val="bg1">
                        <a:lumMod val="85000"/>
                      </a:schemeClr>
                    </a:solidFill>
                  </a:tcPr>
                </a:tc>
              </a:tr>
              <a:tr h="1104530">
                <a:tc>
                  <a:txBody>
                    <a:bodyPr/>
                    <a:lstStyle/>
                    <a:p>
                      <a:pPr algn="ctr"/>
                      <a:r>
                        <a:rPr lang="en-US" sz="3200" dirty="0" smtClean="0">
                          <a:solidFill>
                            <a:srgbClr val="FFFFFF"/>
                          </a:solidFill>
                        </a:rPr>
                        <a:t>LED</a:t>
                      </a:r>
                      <a:r>
                        <a:rPr lang="en-US" sz="3200" baseline="0" dirty="0" smtClean="0">
                          <a:solidFill>
                            <a:srgbClr val="FFFFFF"/>
                          </a:solidFill>
                        </a:rPr>
                        <a:t> Driver</a:t>
                      </a:r>
                      <a:endParaRPr lang="en-US" sz="3200" dirty="0">
                        <a:solidFill>
                          <a:srgbClr val="FFFFFF"/>
                        </a:solidFill>
                      </a:endParaRPr>
                    </a:p>
                  </a:txBody>
                  <a:tcPr marL="91439" marR="91439" anchor="ctr">
                    <a:solidFill>
                      <a:schemeClr val="tx2">
                        <a:lumMod val="50000"/>
                        <a:lumOff val="50000"/>
                      </a:schemeClr>
                    </a:solidFill>
                  </a:tcPr>
                </a:tc>
                <a:tc>
                  <a:txBody>
                    <a:bodyPr/>
                    <a:lstStyle/>
                    <a:p>
                      <a:pPr algn="ctr"/>
                      <a:r>
                        <a:rPr lang="en-US" sz="3200" baseline="0" dirty="0" smtClean="0">
                          <a:solidFill>
                            <a:srgbClr val="FFFFFF"/>
                          </a:solidFill>
                        </a:rPr>
                        <a:t>Test driver functionality with two LEDs at varying PWM rates to ensure that communication and lights respond appropriately.</a:t>
                      </a:r>
                      <a:endParaRPr lang="en-US" sz="3200" dirty="0">
                        <a:solidFill>
                          <a:srgbClr val="FFFFFF"/>
                        </a:solidFill>
                      </a:endParaRPr>
                    </a:p>
                  </a:txBody>
                  <a:tcPr marL="91439" marR="91439" anchor="ctr">
                    <a:solidFill>
                      <a:schemeClr val="tx2">
                        <a:lumMod val="50000"/>
                        <a:lumOff val="50000"/>
                      </a:schemeClr>
                    </a:solidFill>
                  </a:tcPr>
                </a:tc>
              </a:tr>
              <a:tr h="1104530">
                <a:tc>
                  <a:txBody>
                    <a:bodyPr/>
                    <a:lstStyle/>
                    <a:p>
                      <a:pPr algn="ctr"/>
                      <a:r>
                        <a:rPr lang="en-US" sz="3200" dirty="0" smtClean="0">
                          <a:solidFill>
                            <a:sysClr val="windowText" lastClr="000000"/>
                          </a:solidFill>
                        </a:rPr>
                        <a:t>3.3V Switching Regulator</a:t>
                      </a:r>
                      <a:endParaRPr lang="en-US" sz="3200" dirty="0">
                        <a:solidFill>
                          <a:sysClr val="windowText" lastClr="000000"/>
                        </a:solidFill>
                      </a:endParaRPr>
                    </a:p>
                  </a:txBody>
                  <a:tcPr marL="91439" marR="91439" anchor="ctr">
                    <a:solidFill>
                      <a:schemeClr val="bg1">
                        <a:lumMod val="85000"/>
                      </a:schemeClr>
                    </a:solidFill>
                  </a:tcPr>
                </a:tc>
                <a:tc>
                  <a:txBody>
                    <a:bodyPr/>
                    <a:lstStyle/>
                    <a:p>
                      <a:pPr algn="ctr"/>
                      <a:r>
                        <a:rPr lang="en-US" sz="3200" dirty="0" smtClean="0">
                          <a:solidFill>
                            <a:sysClr val="windowText" lastClr="000000"/>
                          </a:solidFill>
                        </a:rPr>
                        <a:t>Test</a:t>
                      </a:r>
                      <a:r>
                        <a:rPr lang="en-US" sz="3200" baseline="0" dirty="0" smtClean="0">
                          <a:solidFill>
                            <a:sysClr val="windowText" lastClr="000000"/>
                          </a:solidFill>
                        </a:rPr>
                        <a:t> switching regulator in a variety of environmental situations to ensure no fluctuation occurs on output voltage.</a:t>
                      </a:r>
                      <a:endParaRPr lang="en-US" sz="3200" dirty="0">
                        <a:solidFill>
                          <a:sysClr val="windowText" lastClr="000000"/>
                        </a:solidFill>
                      </a:endParaRPr>
                    </a:p>
                  </a:txBody>
                  <a:tcPr marL="91439" marR="91439" anchor="ctr">
                    <a:solidFill>
                      <a:schemeClr val="bg1">
                        <a:lumMod val="85000"/>
                      </a:schemeClr>
                    </a:solidFill>
                  </a:tcPr>
                </a:tc>
              </a:tr>
            </a:tbl>
          </a:graphicData>
        </a:graphic>
      </p:graphicFrame>
      <p:pic>
        <p:nvPicPr>
          <p:cNvPr id="2" name="Picture 1"/>
          <p:cNvPicPr>
            <a:picLocks noChangeAspect="1"/>
          </p:cNvPicPr>
          <p:nvPr/>
        </p:nvPicPr>
        <p:blipFill>
          <a:blip r:embed="rId4">
            <a:clrChange>
              <a:clrFrom>
                <a:srgbClr val="000000"/>
              </a:clrFrom>
              <a:clrTo>
                <a:srgbClr val="000000">
                  <a:alpha val="0"/>
                </a:srgbClr>
              </a:clrTo>
            </a:clrChange>
          </a:blip>
          <a:stretch>
            <a:fillRect/>
          </a:stretch>
        </p:blipFill>
        <p:spPr>
          <a:xfrm>
            <a:off x="-6" y="912308"/>
            <a:ext cx="1517657" cy="1554164"/>
          </a:xfrm>
          <a:prstGeom prst="rect">
            <a:avLst/>
          </a:prstGeom>
        </p:spPr>
      </p:pic>
      <p:pic>
        <p:nvPicPr>
          <p:cNvPr id="7" name="Picture 6"/>
          <p:cNvPicPr>
            <a:picLocks noChangeAspect="1"/>
          </p:cNvPicPr>
          <p:nvPr/>
        </p:nvPicPr>
        <p:blipFill>
          <a:blip r:embed="rId4">
            <a:clrChange>
              <a:clrFrom>
                <a:srgbClr val="000000"/>
              </a:clrFrom>
              <a:clrTo>
                <a:srgbClr val="000000">
                  <a:alpha val="0"/>
                </a:srgbClr>
              </a:clrTo>
            </a:clrChange>
          </a:blip>
          <a:stretch>
            <a:fillRect/>
          </a:stretch>
        </p:blipFill>
        <p:spPr>
          <a:xfrm>
            <a:off x="-5" y="1563317"/>
            <a:ext cx="1517657" cy="1554164"/>
          </a:xfrm>
          <a:prstGeom prst="rect">
            <a:avLst/>
          </a:prstGeom>
        </p:spPr>
      </p:pic>
      <p:pic>
        <p:nvPicPr>
          <p:cNvPr id="8" name="Picture 7"/>
          <p:cNvPicPr>
            <a:picLocks noChangeAspect="1"/>
          </p:cNvPicPr>
          <p:nvPr/>
        </p:nvPicPr>
        <p:blipFill>
          <a:blip r:embed="rId4">
            <a:clrChange>
              <a:clrFrom>
                <a:srgbClr val="000000"/>
              </a:clrFrom>
              <a:clrTo>
                <a:srgbClr val="000000">
                  <a:alpha val="0"/>
                </a:srgbClr>
              </a:clrTo>
            </a:clrChange>
          </a:blip>
          <a:stretch>
            <a:fillRect/>
          </a:stretch>
        </p:blipFill>
        <p:spPr>
          <a:xfrm>
            <a:off x="15463" y="2667000"/>
            <a:ext cx="1517657" cy="1554164"/>
          </a:xfrm>
          <a:prstGeom prst="rect">
            <a:avLst/>
          </a:prstGeom>
        </p:spPr>
      </p:pic>
      <p:pic>
        <p:nvPicPr>
          <p:cNvPr id="9" name="Picture 8"/>
          <p:cNvPicPr>
            <a:picLocks noChangeAspect="1"/>
          </p:cNvPicPr>
          <p:nvPr/>
        </p:nvPicPr>
        <p:blipFill>
          <a:blip r:embed="rId4">
            <a:clrChange>
              <a:clrFrom>
                <a:srgbClr val="000000"/>
              </a:clrFrom>
              <a:clrTo>
                <a:srgbClr val="000000">
                  <a:alpha val="0"/>
                </a:srgbClr>
              </a:clrTo>
            </a:clrChange>
          </a:blip>
          <a:stretch>
            <a:fillRect/>
          </a:stretch>
        </p:blipFill>
        <p:spPr>
          <a:xfrm>
            <a:off x="17834" y="3788198"/>
            <a:ext cx="1517657" cy="1554164"/>
          </a:xfrm>
          <a:prstGeom prst="rect">
            <a:avLst/>
          </a:prstGeom>
        </p:spPr>
      </p:pic>
      <p:pic>
        <p:nvPicPr>
          <p:cNvPr id="10" name="Picture 9"/>
          <p:cNvPicPr>
            <a:picLocks noChangeAspect="1"/>
          </p:cNvPicPr>
          <p:nvPr/>
        </p:nvPicPr>
        <p:blipFill>
          <a:blip r:embed="rId4">
            <a:clrChange>
              <a:clrFrom>
                <a:srgbClr val="000000"/>
              </a:clrFrom>
              <a:clrTo>
                <a:srgbClr val="000000">
                  <a:alpha val="0"/>
                </a:srgbClr>
              </a:clrTo>
            </a:clrChange>
          </a:blip>
          <a:stretch>
            <a:fillRect/>
          </a:stretch>
        </p:blipFill>
        <p:spPr>
          <a:xfrm>
            <a:off x="15463" y="4874366"/>
            <a:ext cx="1517657" cy="1554164"/>
          </a:xfrm>
          <a:prstGeom prst="rect">
            <a:avLst/>
          </a:prstGeom>
        </p:spPr>
      </p:pic>
      <p:pic>
        <p:nvPicPr>
          <p:cNvPr id="12" name="Picture 11"/>
          <p:cNvPicPr>
            <a:picLocks noChangeAspect="1"/>
          </p:cNvPicPr>
          <p:nvPr/>
        </p:nvPicPr>
        <p:blipFill>
          <a:blip r:embed="rId4">
            <a:clrChange>
              <a:clrFrom>
                <a:srgbClr val="000000"/>
              </a:clrFrom>
              <a:clrTo>
                <a:srgbClr val="000000">
                  <a:alpha val="0"/>
                </a:srgbClr>
              </a:clrTo>
            </a:clrChange>
          </a:blip>
          <a:stretch>
            <a:fillRect/>
          </a:stretch>
        </p:blipFill>
        <p:spPr>
          <a:xfrm>
            <a:off x="-2" y="6014932"/>
            <a:ext cx="1517657" cy="1554164"/>
          </a:xfrm>
          <a:prstGeom prst="rect">
            <a:avLst/>
          </a:prstGeom>
        </p:spPr>
      </p:pic>
      <p:pic>
        <p:nvPicPr>
          <p:cNvPr id="13" name="Picture 12"/>
          <p:cNvPicPr>
            <a:picLocks noChangeAspect="1"/>
          </p:cNvPicPr>
          <p:nvPr/>
        </p:nvPicPr>
        <p:blipFill>
          <a:blip r:embed="rId4">
            <a:clrChange>
              <a:clrFrom>
                <a:srgbClr val="000000"/>
              </a:clrFrom>
              <a:clrTo>
                <a:srgbClr val="000000">
                  <a:alpha val="0"/>
                </a:srgbClr>
              </a:clrTo>
            </a:clrChange>
          </a:blip>
          <a:stretch>
            <a:fillRect/>
          </a:stretch>
        </p:blipFill>
        <p:spPr>
          <a:xfrm>
            <a:off x="-3" y="7081732"/>
            <a:ext cx="1517657" cy="1554164"/>
          </a:xfrm>
          <a:prstGeom prst="rect">
            <a:avLst/>
          </a:prstGeom>
        </p:spPr>
      </p:pic>
      <p:pic>
        <p:nvPicPr>
          <p:cNvPr id="14" name="Picture 13"/>
          <p:cNvPicPr>
            <a:picLocks noChangeAspect="1"/>
          </p:cNvPicPr>
          <p:nvPr/>
        </p:nvPicPr>
        <p:blipFill>
          <a:blip r:embed="rId4">
            <a:clrChange>
              <a:clrFrom>
                <a:srgbClr val="000000"/>
              </a:clrFrom>
              <a:clrTo>
                <a:srgbClr val="000000">
                  <a:alpha val="0"/>
                </a:srgbClr>
              </a:clrTo>
            </a:clrChange>
          </a:blip>
          <a:stretch>
            <a:fillRect/>
          </a:stretch>
        </p:blipFill>
        <p:spPr>
          <a:xfrm>
            <a:off x="-4" y="8199436"/>
            <a:ext cx="1517657" cy="1554164"/>
          </a:xfrm>
          <a:prstGeom prst="rect">
            <a:avLst/>
          </a:prstGeom>
        </p:spPr>
      </p:pic>
    </p:spTree>
    <p:extLst>
      <p:ext uri="{BB962C8B-B14F-4D97-AF65-F5344CB8AC3E}">
        <p14:creationId xmlns:p14="http://schemas.microsoft.com/office/powerpoint/2010/main" val="44038907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228600" y="685800"/>
            <a:ext cx="5139819" cy="1371601"/>
          </a:xfrm>
        </p:spPr>
        <p:txBody>
          <a:bodyPr/>
          <a:lstStyle/>
          <a:p>
            <a:pPr defTabSz="439651" eaLnBrk="1">
              <a:lnSpc>
                <a:spcPct val="90000"/>
              </a:lnSpc>
            </a:pPr>
            <a:r>
              <a:rPr lang="en-US" sz="6100" dirty="0">
                <a:solidFill>
                  <a:srgbClr val="710505"/>
                </a:solidFill>
                <a:latin typeface="Helvetica Neue" charset="0"/>
              </a:rPr>
              <a:t>Solar Panel</a:t>
            </a:r>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3" y="8990553"/>
            <a:ext cx="3429000" cy="686846"/>
          </a:xfrm>
          <a:prstGeom prst="rect">
            <a:avLst/>
          </a:prstGeom>
          <a:noFill/>
          <a:ln w="9525">
            <a:noFill/>
            <a:miter lim="800000"/>
            <a:headEnd/>
            <a:tailEnd/>
          </a:ln>
        </p:spPr>
      </p:pic>
      <p:pic>
        <p:nvPicPr>
          <p:cNvPr id="25" name="Picture 1"/>
          <p:cNvPicPr>
            <a:picLocks noChangeAspect="1"/>
          </p:cNvPicPr>
          <p:nvPr/>
        </p:nvPicPr>
        <p:blipFill>
          <a:blip r:embed="rId5" cstate="print"/>
          <a:srcRect/>
          <a:stretch>
            <a:fillRect/>
          </a:stretch>
        </p:blipFill>
        <p:spPr bwMode="auto">
          <a:xfrm>
            <a:off x="7358" y="1524000"/>
            <a:ext cx="4640843" cy="76201"/>
          </a:xfrm>
          <a:prstGeom prst="rect">
            <a:avLst/>
          </a:prstGeom>
          <a:noFill/>
          <a:ln w="12700" cap="rnd">
            <a:noFill/>
            <a:round/>
            <a:headEnd/>
            <a:tailEnd/>
          </a:ln>
        </p:spPr>
      </p:pic>
      <p:pic>
        <p:nvPicPr>
          <p:cNvPr id="6" name="Picture 5" descr="Photo Apr 11, 4 50 48 PM.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400800" y="1028700"/>
            <a:ext cx="10363199" cy="7772399"/>
          </a:xfrm>
          <a:prstGeom prst="rect">
            <a:avLst/>
          </a:prstGeom>
        </p:spPr>
      </p:pic>
      <p:sp>
        <p:nvSpPr>
          <p:cNvPr id="28" name="TextBox 27"/>
          <p:cNvSpPr txBox="1"/>
          <p:nvPr/>
        </p:nvSpPr>
        <p:spPr>
          <a:xfrm>
            <a:off x="457200" y="1828800"/>
            <a:ext cx="4497640" cy="5632294"/>
          </a:xfrm>
          <a:prstGeom prst="rect">
            <a:avLst/>
          </a:prstGeom>
          <a:noFill/>
        </p:spPr>
        <p:txBody>
          <a:bodyPr wrap="square" lIns="91421" tIns="45711" rIns="91421" bIns="45711" rtlCol="0">
            <a:spAutoFit/>
          </a:bodyPr>
          <a:lstStyle/>
          <a:p>
            <a:pPr marL="571387" indent="-571387" algn="l">
              <a:buFont typeface="Arial" panose="020B0604020202020204" pitchFamily="34" charset="0"/>
              <a:buChar char="•"/>
            </a:pPr>
            <a:r>
              <a:rPr lang="en-US" dirty="0" smtClean="0"/>
              <a:t>Working energy harvesting circuit.</a:t>
            </a:r>
          </a:p>
          <a:p>
            <a:pPr marL="571387" indent="-571387" algn="l">
              <a:buFont typeface="Arial" panose="020B0604020202020204" pitchFamily="34" charset="0"/>
              <a:buChar char="•"/>
            </a:pPr>
            <a:endParaRPr lang="en-US" dirty="0"/>
          </a:p>
          <a:p>
            <a:pPr marL="571387" indent="-571387" algn="l">
              <a:buFont typeface="Arial" panose="020B0604020202020204" pitchFamily="34" charset="0"/>
              <a:buChar char="•"/>
            </a:pPr>
            <a:r>
              <a:rPr lang="en-US" dirty="0" smtClean="0"/>
              <a:t>Steady output voltage of 3.8V for battery charging applications.</a:t>
            </a:r>
          </a:p>
          <a:p>
            <a:pPr marL="571387" indent="-571387" algn="l">
              <a:buFont typeface="Arial" panose="020B0604020202020204" pitchFamily="34" charset="0"/>
              <a:buChar char="•"/>
            </a:pPr>
            <a:endParaRPr lang="en-US" dirty="0"/>
          </a:p>
          <a:p>
            <a:pPr marL="571387" indent="-571387" algn="l">
              <a:buFont typeface="Arial" panose="020B0604020202020204" pitchFamily="34" charset="0"/>
              <a:buChar char="•"/>
            </a:pPr>
            <a:r>
              <a:rPr lang="en-US" dirty="0" smtClean="0"/>
              <a:t>Current fluctuates with sunlight.</a:t>
            </a:r>
          </a:p>
        </p:txBody>
      </p:sp>
      <p:sp>
        <p:nvSpPr>
          <p:cNvPr id="9" name="Rectangle 2"/>
          <p:cNvSpPr txBox="1">
            <a:spLocks noChangeArrowheads="1"/>
          </p:cNvSpPr>
          <p:nvPr/>
        </p:nvSpPr>
        <p:spPr>
          <a:xfrm>
            <a:off x="6275952" y="9079617"/>
            <a:ext cx="5139819" cy="537177"/>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Hagan and Lee</a:t>
            </a:r>
            <a:endParaRPr lang="en-US" sz="3200" kern="0" dirty="0">
              <a:solidFill>
                <a:srgbClr val="710505"/>
              </a:solidFill>
            </a:endParaRPr>
          </a:p>
        </p:txBody>
      </p:sp>
      <p:pic>
        <p:nvPicPr>
          <p:cNvPr id="10" name="Picture 9"/>
          <p:cNvPicPr/>
          <p:nvPr/>
        </p:nvPicPr>
        <p:blipFill rotWithShape="1">
          <a:blip r:embed="rId7">
            <a:extLst>
              <a:ext uri="{28A0092B-C50C-407E-A947-70E740481C1C}">
                <a14:useLocalDpi xmlns:a14="http://schemas.microsoft.com/office/drawing/2010/main" val="0"/>
              </a:ext>
            </a:extLst>
          </a:blip>
          <a:srcRect l="4107" t="5001" r="8393" b="4523"/>
          <a:stretch/>
        </p:blipFill>
        <p:spPr bwMode="auto">
          <a:xfrm>
            <a:off x="5333999" y="1028701"/>
            <a:ext cx="11734800" cy="7772400"/>
          </a:xfrm>
          <a:prstGeom prst="rect">
            <a:avLst/>
          </a:prstGeom>
          <a:ln>
            <a:noFill/>
          </a:ln>
          <a:extLst>
            <a:ext uri="{53640926-AAD7-44D8-BBD7-CCE9431645EC}">
              <a14:shadowObscured xmlns:a14="http://schemas.microsoft.com/office/drawing/2010/main"/>
            </a:ext>
          </a:extLst>
        </p:spPr>
      </p:pic>
      <p:sp>
        <p:nvSpPr>
          <p:cNvPr id="2" name="Donut 1"/>
          <p:cNvSpPr/>
          <p:nvPr/>
        </p:nvSpPr>
        <p:spPr bwMode="auto">
          <a:xfrm>
            <a:off x="11887200" y="5860895"/>
            <a:ext cx="685800" cy="685800"/>
          </a:xfrm>
          <a:prstGeom prst="donut">
            <a:avLst>
              <a:gd name="adj" fmla="val 9798"/>
            </a:avLst>
          </a:prstGeom>
          <a:solidFill>
            <a:srgbClr val="FF0000"/>
          </a:solidFill>
          <a:ln w="12700" cap="flat" cmpd="sng" algn="ctr">
            <a:solidFill>
              <a:srgbClr val="FF0000"/>
            </a:solidFill>
            <a:prstDash val="solid"/>
            <a:miter lim="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000000"/>
              </a:solidFill>
              <a:effectLst/>
              <a:latin typeface="Helvetica Light" charset="0"/>
              <a:ea typeface="Helvetica Light" charset="0"/>
              <a:cs typeface="Helvetica Light" charset="0"/>
              <a:sym typeface="Helvetica Light" charset="0"/>
            </a:endParaRPr>
          </a:p>
        </p:txBody>
      </p:sp>
      <p:cxnSp>
        <p:nvCxnSpPr>
          <p:cNvPr id="4" name="Straight Arrow Connector 3"/>
          <p:cNvCxnSpPr>
            <a:endCxn id="2" idx="7"/>
          </p:cNvCxnSpPr>
          <p:nvPr/>
        </p:nvCxnSpPr>
        <p:spPr bwMode="auto">
          <a:xfrm flipH="1">
            <a:off x="12472567" y="3657600"/>
            <a:ext cx="1395836" cy="2303728"/>
          </a:xfrm>
          <a:prstGeom prst="straightConnector1">
            <a:avLst/>
          </a:prstGeom>
          <a:solidFill>
            <a:srgbClr val="095CC4"/>
          </a:solidFill>
          <a:ln w="76200" cap="flat" cmpd="sng" algn="ctr">
            <a:solidFill>
              <a:srgbClr val="FF0000"/>
            </a:solidFill>
            <a:prstDash val="solid"/>
            <a:miter lim="0"/>
            <a:headEnd type="none" w="med" len="med"/>
            <a:tailEnd type="triangle"/>
          </a:ln>
          <a:effectLst/>
        </p:spPr>
      </p:cxnSp>
    </p:spTree>
    <p:extLst>
      <p:ext uri="{BB962C8B-B14F-4D97-AF65-F5344CB8AC3E}">
        <p14:creationId xmlns:p14="http://schemas.microsoft.com/office/powerpoint/2010/main" val="286519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228600" y="685800"/>
            <a:ext cx="7848600" cy="1371601"/>
          </a:xfrm>
        </p:spPr>
        <p:txBody>
          <a:bodyPr/>
          <a:lstStyle/>
          <a:p>
            <a:pPr defTabSz="439651" eaLnBrk="1">
              <a:lnSpc>
                <a:spcPct val="90000"/>
              </a:lnSpc>
            </a:pPr>
            <a:r>
              <a:rPr lang="en-US" sz="6100" dirty="0" smtClean="0">
                <a:solidFill>
                  <a:srgbClr val="710505"/>
                </a:solidFill>
                <a:latin typeface="Helvetica Neue" charset="0"/>
              </a:rPr>
              <a:t>Power Consumption</a:t>
            </a:r>
            <a:endParaRPr lang="en-US" sz="6100" dirty="0">
              <a:solidFill>
                <a:srgbClr val="710505"/>
              </a:solidFill>
              <a:latin typeface="Helvetica Neue" charset="0"/>
            </a:endParaRPr>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3" y="8990553"/>
            <a:ext cx="3429000" cy="686846"/>
          </a:xfrm>
          <a:prstGeom prst="rect">
            <a:avLst/>
          </a:prstGeom>
          <a:noFill/>
          <a:ln w="9525">
            <a:noFill/>
            <a:miter lim="800000"/>
            <a:headEnd/>
            <a:tailEnd/>
          </a:ln>
        </p:spPr>
      </p:pic>
      <p:cxnSp>
        <p:nvCxnSpPr>
          <p:cNvPr id="5" name="Straight Arrow Connector 4"/>
          <p:cNvCxnSpPr/>
          <p:nvPr/>
        </p:nvCxnSpPr>
        <p:spPr bwMode="auto">
          <a:xfrm>
            <a:off x="4166433" y="2891564"/>
            <a:ext cx="897190" cy="0"/>
          </a:xfrm>
          <a:prstGeom prst="straightConnector1">
            <a:avLst/>
          </a:prstGeom>
          <a:solidFill>
            <a:srgbClr val="095CC4"/>
          </a:solidFill>
          <a:ln w="12700" cap="flat" cmpd="sng" algn="ctr">
            <a:noFill/>
            <a:prstDash val="solid"/>
            <a:miter lim="0"/>
            <a:headEnd type="none" w="med" len="med"/>
            <a:tailEnd type="triangle"/>
          </a:ln>
          <a:effectLst/>
        </p:spPr>
      </p:cxnSp>
      <p:pic>
        <p:nvPicPr>
          <p:cNvPr id="25" name="Picture 1"/>
          <p:cNvPicPr>
            <a:picLocks noChangeAspect="1"/>
          </p:cNvPicPr>
          <p:nvPr/>
        </p:nvPicPr>
        <p:blipFill>
          <a:blip r:embed="rId5" cstate="print"/>
          <a:srcRect/>
          <a:stretch>
            <a:fillRect/>
          </a:stretch>
        </p:blipFill>
        <p:spPr bwMode="auto">
          <a:xfrm>
            <a:off x="7358" y="1524000"/>
            <a:ext cx="7307842" cy="76200"/>
          </a:xfrm>
          <a:prstGeom prst="rect">
            <a:avLst/>
          </a:prstGeom>
          <a:noFill/>
          <a:ln w="12700" cap="rnd">
            <a:noFill/>
            <a:round/>
            <a:headEnd/>
            <a:tailEnd/>
          </a:ln>
        </p:spPr>
      </p:pic>
      <p:sp>
        <p:nvSpPr>
          <p:cNvPr id="10" name="Rectangle 2"/>
          <p:cNvSpPr txBox="1">
            <a:spLocks noChangeArrowheads="1"/>
          </p:cNvSpPr>
          <p:nvPr/>
        </p:nvSpPr>
        <p:spPr>
          <a:xfrm>
            <a:off x="7304652" y="9083480"/>
            <a:ext cx="3082419" cy="500992"/>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Lee </a:t>
            </a:r>
            <a:r>
              <a:rPr lang="en-US" sz="3200" kern="0" dirty="0" smtClean="0">
                <a:solidFill>
                  <a:srgbClr val="710505"/>
                </a:solidFill>
              </a:rPr>
              <a:t>and Emily</a:t>
            </a:r>
            <a:endParaRPr lang="en-US" sz="3200" kern="0" dirty="0">
              <a:solidFill>
                <a:srgbClr val="710505"/>
              </a:solidFill>
            </a:endParaRPr>
          </a:p>
        </p:txBody>
      </p:sp>
      <p:graphicFrame>
        <p:nvGraphicFramePr>
          <p:cNvPr id="13" name="Chart 12"/>
          <p:cNvGraphicFramePr>
            <a:graphicFrameLocks/>
          </p:cNvGraphicFramePr>
          <p:nvPr>
            <p:extLst>
              <p:ext uri="{D42A27DB-BD31-4B8C-83A1-F6EECF244321}">
                <p14:modId xmlns:p14="http://schemas.microsoft.com/office/powerpoint/2010/main" val="1444311956"/>
              </p:ext>
            </p:extLst>
          </p:nvPr>
        </p:nvGraphicFramePr>
        <p:xfrm>
          <a:off x="997261" y="1828800"/>
          <a:ext cx="15697200" cy="71241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8816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228600" y="685800"/>
            <a:ext cx="8870865" cy="1371601"/>
          </a:xfrm>
        </p:spPr>
        <p:txBody>
          <a:bodyPr/>
          <a:lstStyle/>
          <a:p>
            <a:pPr defTabSz="439651" eaLnBrk="1">
              <a:lnSpc>
                <a:spcPct val="90000"/>
              </a:lnSpc>
            </a:pPr>
            <a:r>
              <a:rPr lang="en-US" sz="6100" dirty="0" smtClean="0">
                <a:solidFill>
                  <a:srgbClr val="710505"/>
                </a:solidFill>
                <a:latin typeface="Helvetica Neue" charset="0"/>
              </a:rPr>
              <a:t>Communication Testing</a:t>
            </a:r>
            <a:endParaRPr lang="en-US" sz="6100" dirty="0">
              <a:solidFill>
                <a:srgbClr val="710505"/>
              </a:solidFill>
              <a:latin typeface="Helvetica Neue" charset="0"/>
            </a:endParaRPr>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3" y="8990553"/>
            <a:ext cx="3429000" cy="686846"/>
          </a:xfrm>
          <a:prstGeom prst="rect">
            <a:avLst/>
          </a:prstGeom>
          <a:noFill/>
          <a:ln w="9525">
            <a:noFill/>
            <a:miter lim="800000"/>
            <a:headEnd/>
            <a:tailEnd/>
          </a:ln>
        </p:spPr>
      </p:pic>
      <p:pic>
        <p:nvPicPr>
          <p:cNvPr id="25" name="Picture 1"/>
          <p:cNvPicPr>
            <a:picLocks noChangeAspect="1"/>
          </p:cNvPicPr>
          <p:nvPr/>
        </p:nvPicPr>
        <p:blipFill>
          <a:blip r:embed="rId5" cstate="print"/>
          <a:srcRect/>
          <a:stretch>
            <a:fillRect/>
          </a:stretch>
        </p:blipFill>
        <p:spPr bwMode="auto">
          <a:xfrm>
            <a:off x="7357" y="1600199"/>
            <a:ext cx="8374643" cy="63269"/>
          </a:xfrm>
          <a:prstGeom prst="rect">
            <a:avLst/>
          </a:prstGeom>
          <a:noFill/>
          <a:ln w="12700" cap="rnd">
            <a:noFill/>
            <a:round/>
            <a:headEnd/>
            <a:tailEnd/>
          </a:ln>
        </p:spPr>
      </p:pic>
      <p:sp>
        <p:nvSpPr>
          <p:cNvPr id="10" name="Rectangle 2"/>
          <p:cNvSpPr txBox="1">
            <a:spLocks noChangeArrowheads="1"/>
          </p:cNvSpPr>
          <p:nvPr/>
        </p:nvSpPr>
        <p:spPr>
          <a:xfrm>
            <a:off x="7084197" y="9065387"/>
            <a:ext cx="3523329" cy="537177"/>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Hagan and Lee</a:t>
            </a:r>
            <a:endParaRPr lang="en-US" sz="3200" kern="0" dirty="0">
              <a:solidFill>
                <a:srgbClr val="710505"/>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153400" y="2000251"/>
            <a:ext cx="8788400" cy="6591300"/>
          </a:xfrm>
          <a:prstGeom prst="rect">
            <a:avLst/>
          </a:prstGeom>
        </p:spPr>
      </p:pic>
      <p:sp>
        <p:nvSpPr>
          <p:cNvPr id="13" name="Rectangle 12"/>
          <p:cNvSpPr/>
          <p:nvPr/>
        </p:nvSpPr>
        <p:spPr>
          <a:xfrm>
            <a:off x="225306" y="2713036"/>
            <a:ext cx="6858891" cy="5078295"/>
          </a:xfrm>
          <a:prstGeom prst="rect">
            <a:avLst/>
          </a:prstGeom>
        </p:spPr>
        <p:txBody>
          <a:bodyPr wrap="square" lIns="91421" tIns="45711" rIns="91421" bIns="45711">
            <a:spAutoFit/>
          </a:bodyPr>
          <a:lstStyle/>
          <a:p>
            <a:pPr marL="571387" indent="-571387" algn="l">
              <a:buFont typeface="Arial" panose="020B0604020202020204" pitchFamily="34" charset="0"/>
              <a:buChar char="•"/>
            </a:pPr>
            <a:r>
              <a:rPr lang="en-US" dirty="0" smtClean="0"/>
              <a:t>Wireless modules are placed in aluminum housings and communication is tested by increasing distance.</a:t>
            </a:r>
          </a:p>
          <a:p>
            <a:pPr marL="571387" indent="-571387" algn="l">
              <a:buFont typeface="Arial" panose="020B0604020202020204" pitchFamily="34" charset="0"/>
              <a:buChar char="•"/>
            </a:pPr>
            <a:endParaRPr lang="en-US" dirty="0"/>
          </a:p>
          <a:p>
            <a:pPr marL="571387" indent="-571387" algn="l">
              <a:buFont typeface="Arial" panose="020B0604020202020204" pitchFamily="34" charset="0"/>
              <a:buChar char="•"/>
            </a:pPr>
            <a:r>
              <a:rPr lang="en-US" dirty="0" smtClean="0"/>
              <a:t>By watching serial output on a computer, it is easy to see when communication degradation occurs.</a:t>
            </a:r>
            <a:endParaRPr lang="en-US" dirty="0"/>
          </a:p>
        </p:txBody>
      </p:sp>
    </p:spTree>
    <p:extLst>
      <p:ext uri="{BB962C8B-B14F-4D97-AF65-F5344CB8AC3E}">
        <p14:creationId xmlns:p14="http://schemas.microsoft.com/office/powerpoint/2010/main" val="424115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84165" y="1651357"/>
            <a:ext cx="15316200" cy="8102243"/>
          </a:xfrm>
          <a:prstGeom prst="rect">
            <a:avLst/>
          </a:prstGeom>
        </p:spPr>
      </p:pic>
      <p:sp>
        <p:nvSpPr>
          <p:cNvPr id="10244" name="Rectangle 2"/>
          <p:cNvSpPr>
            <a:spLocks noGrp="1" noChangeArrowheads="1"/>
          </p:cNvSpPr>
          <p:nvPr>
            <p:ph type="title"/>
          </p:nvPr>
        </p:nvSpPr>
        <p:spPr>
          <a:xfrm>
            <a:off x="-228601" y="685799"/>
            <a:ext cx="8870865" cy="1371601"/>
          </a:xfrm>
        </p:spPr>
        <p:txBody>
          <a:bodyPr/>
          <a:lstStyle/>
          <a:p>
            <a:pPr defTabSz="439651" eaLnBrk="1">
              <a:lnSpc>
                <a:spcPct val="90000"/>
              </a:lnSpc>
            </a:pPr>
            <a:r>
              <a:rPr lang="en-US" sz="6100" dirty="0" smtClean="0">
                <a:solidFill>
                  <a:srgbClr val="800000"/>
                </a:solidFill>
                <a:latin typeface="Helvetica Neue" charset="0"/>
              </a:rPr>
              <a:t>Communication Testing</a:t>
            </a:r>
            <a:endParaRPr lang="en-US" sz="6100" dirty="0">
              <a:solidFill>
                <a:srgbClr val="800000"/>
              </a:solidFill>
              <a:latin typeface="Helvetica Neue" charset="0"/>
            </a:endParaRPr>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sp>
        <p:nvSpPr>
          <p:cNvPr id="18" name="Donut 17"/>
          <p:cNvSpPr/>
          <p:nvPr/>
        </p:nvSpPr>
        <p:spPr bwMode="auto">
          <a:xfrm>
            <a:off x="8155931" y="4452277"/>
            <a:ext cx="302269" cy="289931"/>
          </a:xfrm>
          <a:prstGeom prst="donut">
            <a:avLst>
              <a:gd name="adj" fmla="val 13244"/>
            </a:avLst>
          </a:prstGeom>
          <a:solidFill>
            <a:srgbClr val="FF0000"/>
          </a:solidFill>
          <a:ln w="12700" cap="flat" cmpd="sng" algn="ctr">
            <a:solidFill>
              <a:srgbClr val="FF0000"/>
            </a:solidFill>
            <a:prstDash val="solid"/>
            <a:miter lim="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
        <p:nvSpPr>
          <p:cNvPr id="19" name="Donut 18"/>
          <p:cNvSpPr/>
          <p:nvPr/>
        </p:nvSpPr>
        <p:spPr bwMode="auto">
          <a:xfrm>
            <a:off x="10363200" y="4800600"/>
            <a:ext cx="315332" cy="302461"/>
          </a:xfrm>
          <a:prstGeom prst="donut">
            <a:avLst>
              <a:gd name="adj" fmla="val 13244"/>
            </a:avLst>
          </a:prstGeom>
          <a:solidFill>
            <a:srgbClr val="FF0000"/>
          </a:solidFill>
          <a:ln w="12700" cap="flat" cmpd="sng" algn="ctr">
            <a:solidFill>
              <a:srgbClr val="FF0000"/>
            </a:solidFill>
            <a:prstDash val="solid"/>
            <a:miter lim="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
        <p:nvSpPr>
          <p:cNvPr id="20" name="TextBox 19"/>
          <p:cNvSpPr txBox="1"/>
          <p:nvPr/>
        </p:nvSpPr>
        <p:spPr>
          <a:xfrm rot="561120">
            <a:off x="8719717" y="3698037"/>
            <a:ext cx="1548453" cy="769441"/>
          </a:xfrm>
          <a:prstGeom prst="rect">
            <a:avLst/>
          </a:prstGeom>
          <a:solidFill>
            <a:schemeClr val="bg1">
              <a:lumMod val="50000"/>
            </a:schemeClr>
          </a:solidFill>
        </p:spPr>
        <p:txBody>
          <a:bodyPr wrap="square" rtlCol="0">
            <a:spAutoFit/>
          </a:bodyPr>
          <a:lstStyle/>
          <a:p>
            <a:r>
              <a:rPr lang="en-US" sz="4400" b="1" dirty="0" smtClean="0">
                <a:solidFill>
                  <a:schemeClr val="bg1"/>
                </a:solidFill>
              </a:rPr>
              <a:t>14m</a:t>
            </a:r>
            <a:endParaRPr lang="en-US" sz="3200" b="1" dirty="0">
              <a:solidFill>
                <a:schemeClr val="bg1"/>
              </a:solidFill>
            </a:endParaRPr>
          </a:p>
        </p:txBody>
      </p:sp>
      <p:cxnSp>
        <p:nvCxnSpPr>
          <p:cNvPr id="7" name="Straight Connector 6"/>
          <p:cNvCxnSpPr>
            <a:endCxn id="18" idx="6"/>
          </p:cNvCxnSpPr>
          <p:nvPr/>
        </p:nvCxnSpPr>
        <p:spPr bwMode="auto">
          <a:xfrm flipH="1" flipV="1">
            <a:off x="8458200" y="4597243"/>
            <a:ext cx="1947005" cy="326521"/>
          </a:xfrm>
          <a:prstGeom prst="line">
            <a:avLst/>
          </a:prstGeom>
          <a:solidFill>
            <a:srgbClr val="095CC4"/>
          </a:solidFill>
          <a:ln w="57150" cap="flat" cmpd="sng" algn="ctr">
            <a:solidFill>
              <a:srgbClr val="FF0000"/>
            </a:solidFill>
            <a:prstDash val="solid"/>
            <a:miter lim="0"/>
            <a:headEnd type="none" w="med" len="med"/>
            <a:tailEnd type="none" w="med" len="med"/>
          </a:ln>
          <a:effectLst/>
        </p:spPr>
      </p:cxnSp>
      <p:pic>
        <p:nvPicPr>
          <p:cNvPr id="21" name="Picture 1"/>
          <p:cNvPicPr>
            <a:picLocks noChangeAspect="1"/>
          </p:cNvPicPr>
          <p:nvPr/>
        </p:nvPicPr>
        <p:blipFill>
          <a:blip r:embed="rId4" cstate="print"/>
          <a:srcRect/>
          <a:stretch>
            <a:fillRect/>
          </a:stretch>
        </p:blipFill>
        <p:spPr bwMode="auto">
          <a:xfrm>
            <a:off x="7357" y="1600199"/>
            <a:ext cx="8374643" cy="63269"/>
          </a:xfrm>
          <a:prstGeom prst="rect">
            <a:avLst/>
          </a:prstGeom>
          <a:noFill/>
          <a:ln w="12700" cap="rnd">
            <a:noFill/>
            <a:round/>
            <a:headEnd/>
            <a:tailEnd/>
          </a:ln>
        </p:spPr>
      </p:pic>
    </p:spTree>
    <p:extLst>
      <p:ext uri="{BB962C8B-B14F-4D97-AF65-F5344CB8AC3E}">
        <p14:creationId xmlns:p14="http://schemas.microsoft.com/office/powerpoint/2010/main" val="361600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flipH="1">
            <a:off x="3819759" y="3040551"/>
            <a:ext cx="6172202" cy="4200161"/>
            <a:chOff x="7315199" y="3050215"/>
            <a:chExt cx="6172202" cy="4200161"/>
          </a:xfrm>
        </p:grpSpPr>
        <p:grpSp>
          <p:nvGrpSpPr>
            <p:cNvPr id="4" name="Group 3"/>
            <p:cNvGrpSpPr/>
            <p:nvPr/>
          </p:nvGrpSpPr>
          <p:grpSpPr>
            <a:xfrm>
              <a:off x="10820399" y="3051325"/>
              <a:ext cx="2667002" cy="4199051"/>
              <a:chOff x="10820399" y="3051325"/>
              <a:chExt cx="2667002" cy="4199051"/>
            </a:xfrm>
          </p:grpSpPr>
          <p:pic>
            <p:nvPicPr>
              <p:cNvPr id="15369"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0849673" y="3051325"/>
                <a:ext cx="2596417" cy="2596416"/>
              </a:xfrm>
              <a:prstGeom prst="rect">
                <a:avLst/>
              </a:prstGeom>
              <a:noFill/>
              <a:ln w="12700" cap="rnd" cmpd="sng">
                <a:noFill/>
                <a:prstDash val="solid"/>
                <a:round/>
                <a:headEnd type="none" w="med" len="med"/>
                <a:tailEnd type="none" w="med" len="med"/>
              </a:ln>
              <a:effectLst>
                <a:outerShdw blurRad="63500" sx="102000" sy="102000" algn="ctr" rotWithShape="0">
                  <a:prstClr val="black">
                    <a:alpha val="40000"/>
                  </a:prstClr>
                </a:outerShdw>
              </a:effectLst>
            </p:spPr>
          </p:pic>
          <p:sp>
            <p:nvSpPr>
              <p:cNvPr id="20490" name="Rectangle 10"/>
              <p:cNvSpPr>
                <a:spLocks/>
              </p:cNvSpPr>
              <p:nvPr/>
            </p:nvSpPr>
            <p:spPr bwMode="auto">
              <a:xfrm>
                <a:off x="10820401" y="5948624"/>
                <a:ext cx="2667000" cy="531813"/>
              </a:xfrm>
              <a:prstGeom prst="rect">
                <a:avLst/>
              </a:prstGeom>
              <a:noFill/>
              <a:ln w="12700">
                <a:noFill/>
                <a:miter lim="0"/>
                <a:headEnd/>
                <a:tailEnd/>
              </a:ln>
            </p:spPr>
            <p:txBody>
              <a:bodyPr lIns="27087" tIns="27087" rIns="27087" bIns="27087"/>
              <a:lstStyle/>
              <a:p>
                <a:pPr defTabSz="439651"/>
                <a:r>
                  <a:rPr lang="en-US" sz="2800" dirty="0">
                    <a:solidFill>
                      <a:srgbClr val="4C463D"/>
                    </a:solidFill>
                    <a:latin typeface="Helvetica" pitchFamily="34" charset="0"/>
                    <a:ea typeface="Helvetica" pitchFamily="34" charset="0"/>
                    <a:cs typeface="Helvetica" pitchFamily="34" charset="0"/>
                    <a:sym typeface="Helvetica" pitchFamily="34" charset="0"/>
                  </a:rPr>
                  <a:t>Lee Sargent</a:t>
                </a:r>
                <a:endParaRPr lang="en-US" dirty="0"/>
              </a:p>
            </p:txBody>
          </p:sp>
          <p:sp>
            <p:nvSpPr>
              <p:cNvPr id="20" name="Rectangle 11"/>
              <p:cNvSpPr>
                <a:spLocks/>
              </p:cNvSpPr>
              <p:nvPr/>
            </p:nvSpPr>
            <p:spPr bwMode="auto">
              <a:xfrm>
                <a:off x="10820399" y="6482025"/>
                <a:ext cx="2667000" cy="768351"/>
              </a:xfrm>
              <a:prstGeom prst="rect">
                <a:avLst/>
              </a:prstGeom>
              <a:noFill/>
              <a:ln w="12700">
                <a:noFill/>
                <a:miter lim="0"/>
                <a:headEnd/>
                <a:tailEnd/>
              </a:ln>
            </p:spPr>
            <p:txBody>
              <a:bodyPr lIns="27087" tIns="27087" rIns="27087" bIns="27087"/>
              <a:lstStyle/>
              <a:p>
                <a:pPr defTabSz="439651"/>
                <a:r>
                  <a:rPr lang="en-US" sz="1900" dirty="0">
                    <a:solidFill>
                      <a:srgbClr val="4C463D"/>
                    </a:solidFill>
                    <a:latin typeface="Helvetica" pitchFamily="34" charset="0"/>
                    <a:ea typeface="Helvetica" pitchFamily="34" charset="0"/>
                    <a:cs typeface="Helvetica" pitchFamily="34" charset="0"/>
                    <a:sym typeface="Helvetica" pitchFamily="34" charset="0"/>
                  </a:rPr>
                  <a:t>Electrical Engineering</a:t>
                </a:r>
                <a:endParaRPr lang="en-US" dirty="0"/>
              </a:p>
            </p:txBody>
          </p:sp>
        </p:grpSp>
        <p:grpSp>
          <p:nvGrpSpPr>
            <p:cNvPr id="3" name="Group 2"/>
            <p:cNvGrpSpPr/>
            <p:nvPr/>
          </p:nvGrpSpPr>
          <p:grpSpPr>
            <a:xfrm>
              <a:off x="7315199" y="3050215"/>
              <a:ext cx="2667002" cy="4200161"/>
              <a:chOff x="7315199" y="3050215"/>
              <a:chExt cx="2667002" cy="4200161"/>
            </a:xfrm>
          </p:grpSpPr>
          <p:sp>
            <p:nvSpPr>
              <p:cNvPr id="20485" name="Rectangle 5"/>
              <p:cNvSpPr>
                <a:spLocks/>
              </p:cNvSpPr>
              <p:nvPr/>
            </p:nvSpPr>
            <p:spPr bwMode="auto">
              <a:xfrm>
                <a:off x="7315201" y="5948624"/>
                <a:ext cx="2667000" cy="531813"/>
              </a:xfrm>
              <a:prstGeom prst="rect">
                <a:avLst/>
              </a:prstGeom>
              <a:noFill/>
              <a:ln w="12700">
                <a:noFill/>
                <a:miter lim="0"/>
                <a:headEnd/>
                <a:tailEnd/>
              </a:ln>
            </p:spPr>
            <p:txBody>
              <a:bodyPr lIns="27087" tIns="27087" rIns="27087" bIns="27087"/>
              <a:lstStyle/>
              <a:p>
                <a:pPr defTabSz="439651"/>
                <a:r>
                  <a:rPr lang="en-US" sz="2800" dirty="0">
                    <a:solidFill>
                      <a:srgbClr val="4C463D"/>
                    </a:solidFill>
                    <a:latin typeface="Helvetica" pitchFamily="34" charset="0"/>
                    <a:ea typeface="Helvetica" pitchFamily="34" charset="0"/>
                    <a:cs typeface="Helvetica" pitchFamily="34" charset="0"/>
                    <a:sym typeface="Helvetica" pitchFamily="34" charset="0"/>
                  </a:rPr>
                  <a:t>Hagan Walker</a:t>
                </a:r>
                <a:endParaRPr lang="en-US" dirty="0"/>
              </a:p>
            </p:txBody>
          </p:sp>
          <p:pic>
            <p:nvPicPr>
              <p:cNvPr id="15368"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334715" y="3050215"/>
                <a:ext cx="2595824" cy="2595825"/>
              </a:xfrm>
              <a:prstGeom prst="rect">
                <a:avLst/>
              </a:prstGeom>
              <a:noFill/>
              <a:ln w="12700" cap="rnd" cmpd="sng">
                <a:noFill/>
                <a:prstDash val="solid"/>
                <a:round/>
                <a:headEnd type="none" w="med" len="med"/>
                <a:tailEnd type="none" w="med" len="med"/>
              </a:ln>
              <a:effectLst>
                <a:outerShdw blurRad="63500" sx="102000" sy="102000" algn="ctr" rotWithShape="0">
                  <a:prstClr val="black">
                    <a:alpha val="40000"/>
                  </a:prstClr>
                </a:outerShdw>
              </a:effectLst>
            </p:spPr>
          </p:pic>
          <p:sp>
            <p:nvSpPr>
              <p:cNvPr id="19" name="Rectangle 11"/>
              <p:cNvSpPr>
                <a:spLocks/>
              </p:cNvSpPr>
              <p:nvPr/>
            </p:nvSpPr>
            <p:spPr bwMode="auto">
              <a:xfrm>
                <a:off x="7315199" y="6482025"/>
                <a:ext cx="2667000" cy="768351"/>
              </a:xfrm>
              <a:prstGeom prst="rect">
                <a:avLst/>
              </a:prstGeom>
              <a:noFill/>
              <a:ln w="12700">
                <a:noFill/>
                <a:miter lim="0"/>
                <a:headEnd/>
                <a:tailEnd/>
              </a:ln>
            </p:spPr>
            <p:txBody>
              <a:bodyPr lIns="27087" tIns="27087" rIns="27087" bIns="27087"/>
              <a:lstStyle/>
              <a:p>
                <a:pPr defTabSz="439651"/>
                <a:r>
                  <a:rPr lang="en-US" sz="1900" dirty="0">
                    <a:solidFill>
                      <a:srgbClr val="4C463D"/>
                    </a:solidFill>
                    <a:latin typeface="Helvetica" pitchFamily="34" charset="0"/>
                    <a:ea typeface="Helvetica" pitchFamily="34" charset="0"/>
                    <a:cs typeface="Helvetica" pitchFamily="34" charset="0"/>
                    <a:sym typeface="Helvetica" pitchFamily="34" charset="0"/>
                  </a:rPr>
                  <a:t>Electrical Engineering</a:t>
                </a:r>
                <a:endParaRPr lang="en-US" dirty="0"/>
              </a:p>
            </p:txBody>
          </p:sp>
        </p:grpSp>
      </p:grpSp>
      <p:sp>
        <p:nvSpPr>
          <p:cNvPr id="20482" name="Rectangle 2"/>
          <p:cNvSpPr>
            <a:spLocks/>
          </p:cNvSpPr>
          <p:nvPr/>
        </p:nvSpPr>
        <p:spPr bwMode="auto">
          <a:xfrm>
            <a:off x="304801" y="457200"/>
            <a:ext cx="5410237" cy="1371601"/>
          </a:xfrm>
          <a:prstGeom prst="rect">
            <a:avLst/>
          </a:prstGeom>
          <a:noFill/>
          <a:ln w="12700">
            <a:noFill/>
            <a:miter lim="0"/>
            <a:headEnd/>
            <a:tailEnd/>
          </a:ln>
        </p:spPr>
        <p:txBody>
          <a:bodyPr lIns="27087" tIns="27087" rIns="27087" bIns="27087" anchor="ctr"/>
          <a:lstStyle/>
          <a:p>
            <a:pPr algn="l" defTabSz="439651"/>
            <a:r>
              <a:rPr lang="en-US" sz="6100" dirty="0">
                <a:solidFill>
                  <a:srgbClr val="800000"/>
                </a:solidFill>
                <a:latin typeface="Helvetica Neue"/>
                <a:ea typeface="Helvetica" pitchFamily="34" charset="0"/>
                <a:cs typeface="Helvetica Neue"/>
                <a:sym typeface="Helvetica" pitchFamily="34" charset="0"/>
              </a:rPr>
              <a:t>Team Members</a:t>
            </a:r>
          </a:p>
        </p:txBody>
      </p:sp>
      <p:grpSp>
        <p:nvGrpSpPr>
          <p:cNvPr id="5" name="Group 4"/>
          <p:cNvGrpSpPr/>
          <p:nvPr/>
        </p:nvGrpSpPr>
        <p:grpSpPr>
          <a:xfrm>
            <a:off x="304800" y="3048000"/>
            <a:ext cx="2595825" cy="4196025"/>
            <a:chOff x="304800" y="3048000"/>
            <a:chExt cx="2595825" cy="4196025"/>
          </a:xfrm>
        </p:grpSpPr>
        <p:pic>
          <p:nvPicPr>
            <p:cNvPr id="15363"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04801" y="3048000"/>
              <a:ext cx="2595824" cy="2595825"/>
            </a:xfrm>
            <a:prstGeom prst="rect">
              <a:avLst/>
            </a:prstGeom>
            <a:noFill/>
            <a:ln w="12700" cap="rnd" cmpd="sng">
              <a:noFill/>
              <a:prstDash val="solid"/>
              <a:round/>
              <a:headEnd type="none" w="med" len="med"/>
              <a:tailEnd type="none" w="med" len="med"/>
            </a:ln>
            <a:effectLst>
              <a:outerShdw blurRad="63500" sx="102000" sy="102000" algn="ctr" rotWithShape="0">
                <a:prstClr val="black">
                  <a:alpha val="40000"/>
                </a:prstClr>
              </a:outerShdw>
            </a:effectLst>
          </p:spPr>
        </p:pic>
        <p:sp>
          <p:nvSpPr>
            <p:cNvPr id="20486" name="Rectangle 6"/>
            <p:cNvSpPr>
              <a:spLocks/>
            </p:cNvSpPr>
            <p:nvPr/>
          </p:nvSpPr>
          <p:spPr bwMode="auto">
            <a:xfrm>
              <a:off x="304800" y="5948624"/>
              <a:ext cx="2593888" cy="531813"/>
            </a:xfrm>
            <a:prstGeom prst="rect">
              <a:avLst/>
            </a:prstGeom>
            <a:noFill/>
            <a:ln w="12700">
              <a:noFill/>
              <a:miter lim="0"/>
              <a:headEnd/>
              <a:tailEnd/>
            </a:ln>
          </p:spPr>
          <p:txBody>
            <a:bodyPr lIns="27087" tIns="27087" rIns="27087" bIns="27087"/>
            <a:lstStyle/>
            <a:p>
              <a:pPr defTabSz="439651"/>
              <a:r>
                <a:rPr lang="en-US" sz="2800" dirty="0">
                  <a:solidFill>
                    <a:srgbClr val="4C463D"/>
                  </a:solidFill>
                  <a:latin typeface="Helvetica" pitchFamily="34" charset="0"/>
                  <a:ea typeface="Helvetica" pitchFamily="34" charset="0"/>
                  <a:cs typeface="Helvetica" pitchFamily="34" charset="0"/>
                  <a:sym typeface="Helvetica" pitchFamily="34" charset="0"/>
                </a:rPr>
                <a:t>Emily Dance</a:t>
              </a:r>
              <a:endParaRPr lang="en-US" dirty="0"/>
            </a:p>
          </p:txBody>
        </p:sp>
        <p:sp>
          <p:nvSpPr>
            <p:cNvPr id="20491" name="Rectangle 11"/>
            <p:cNvSpPr>
              <a:spLocks/>
            </p:cNvSpPr>
            <p:nvPr/>
          </p:nvSpPr>
          <p:spPr bwMode="auto">
            <a:xfrm>
              <a:off x="304801" y="6475674"/>
              <a:ext cx="2590800" cy="768351"/>
            </a:xfrm>
            <a:prstGeom prst="rect">
              <a:avLst/>
            </a:prstGeom>
            <a:noFill/>
            <a:ln w="12700">
              <a:noFill/>
              <a:miter lim="0"/>
              <a:headEnd/>
              <a:tailEnd/>
            </a:ln>
          </p:spPr>
          <p:txBody>
            <a:bodyPr lIns="27087" tIns="27087" rIns="27087" bIns="27087"/>
            <a:lstStyle/>
            <a:p>
              <a:pPr defTabSz="439651"/>
              <a:r>
                <a:rPr lang="en-US" sz="1900" dirty="0">
                  <a:solidFill>
                    <a:srgbClr val="4C463D"/>
                  </a:solidFill>
                  <a:latin typeface="Helvetica" pitchFamily="34" charset="0"/>
                  <a:ea typeface="Helvetica" pitchFamily="34" charset="0"/>
                  <a:cs typeface="Helvetica" pitchFamily="34" charset="0"/>
                  <a:sym typeface="Helvetica" pitchFamily="34" charset="0"/>
                </a:rPr>
                <a:t>Team Leader </a:t>
              </a:r>
            </a:p>
            <a:p>
              <a:pPr defTabSz="439651"/>
              <a:r>
                <a:rPr lang="en-US" sz="1900" dirty="0">
                  <a:solidFill>
                    <a:srgbClr val="4C463D"/>
                  </a:solidFill>
                  <a:latin typeface="Helvetica" pitchFamily="34" charset="0"/>
                  <a:ea typeface="Helvetica" pitchFamily="34" charset="0"/>
                  <a:cs typeface="Helvetica" pitchFamily="34" charset="0"/>
                  <a:sym typeface="Helvetica" pitchFamily="34" charset="0"/>
                </a:rPr>
                <a:t>Electrical Engineering</a:t>
              </a:r>
              <a:endParaRPr lang="en-US" dirty="0"/>
            </a:p>
          </p:txBody>
        </p:sp>
      </p:grpSp>
      <p:grpSp>
        <p:nvGrpSpPr>
          <p:cNvPr id="6" name="Group 5"/>
          <p:cNvGrpSpPr/>
          <p:nvPr/>
        </p:nvGrpSpPr>
        <p:grpSpPr>
          <a:xfrm>
            <a:off x="14249403" y="3053026"/>
            <a:ext cx="2895598" cy="4197350"/>
            <a:chOff x="14249403" y="3053026"/>
            <a:chExt cx="2895598" cy="4197350"/>
          </a:xfrm>
        </p:grpSpPr>
        <p:pic>
          <p:nvPicPr>
            <p:cNvPr id="15"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4365222" y="3053026"/>
              <a:ext cx="2596417" cy="2596416"/>
            </a:xfrm>
            <a:prstGeom prst="rect">
              <a:avLst/>
            </a:prstGeom>
            <a:noFill/>
            <a:ln w="12700" cap="rnd" cmpd="sng">
              <a:noFill/>
              <a:prstDash val="solid"/>
              <a:round/>
              <a:headEnd type="none" w="med" len="med"/>
              <a:tailEnd type="none" w="med" len="med"/>
            </a:ln>
            <a:effectLst>
              <a:outerShdw blurRad="63500" sx="102000" sy="102000" algn="ctr" rotWithShape="0">
                <a:prstClr val="black">
                  <a:alpha val="40000"/>
                </a:prstClr>
              </a:outerShdw>
            </a:effectLst>
          </p:spPr>
        </p:pic>
        <p:sp>
          <p:nvSpPr>
            <p:cNvPr id="16" name="Rectangle 10"/>
            <p:cNvSpPr>
              <a:spLocks/>
            </p:cNvSpPr>
            <p:nvPr/>
          </p:nvSpPr>
          <p:spPr bwMode="auto">
            <a:xfrm>
              <a:off x="14249403" y="5861050"/>
              <a:ext cx="2895598" cy="531813"/>
            </a:xfrm>
            <a:prstGeom prst="rect">
              <a:avLst/>
            </a:prstGeom>
            <a:noFill/>
            <a:ln w="12700">
              <a:noFill/>
              <a:miter lim="0"/>
              <a:headEnd/>
              <a:tailEnd/>
            </a:ln>
          </p:spPr>
          <p:txBody>
            <a:bodyPr lIns="27087" tIns="27087" rIns="27087" bIns="27087"/>
            <a:lstStyle/>
            <a:p>
              <a:pPr defTabSz="439651"/>
              <a:r>
                <a:rPr lang="en-US" sz="2800" dirty="0">
                  <a:solidFill>
                    <a:srgbClr val="4C463D"/>
                  </a:solidFill>
                  <a:latin typeface="Helvetica" pitchFamily="34" charset="0"/>
                  <a:ea typeface="Helvetica" pitchFamily="34" charset="0"/>
                  <a:cs typeface="Helvetica" pitchFamily="34" charset="0"/>
                  <a:sym typeface="Helvetica" pitchFamily="34" charset="0"/>
                </a:rPr>
                <a:t>Preston Stinson</a:t>
              </a:r>
              <a:endParaRPr lang="en-US" dirty="0"/>
            </a:p>
          </p:txBody>
        </p:sp>
        <p:sp>
          <p:nvSpPr>
            <p:cNvPr id="21" name="Rectangle 11"/>
            <p:cNvSpPr>
              <a:spLocks/>
            </p:cNvSpPr>
            <p:nvPr/>
          </p:nvSpPr>
          <p:spPr bwMode="auto">
            <a:xfrm>
              <a:off x="14325602" y="6482025"/>
              <a:ext cx="2743199" cy="768351"/>
            </a:xfrm>
            <a:prstGeom prst="rect">
              <a:avLst/>
            </a:prstGeom>
            <a:noFill/>
            <a:ln w="12700">
              <a:noFill/>
              <a:miter lim="0"/>
              <a:headEnd/>
              <a:tailEnd/>
            </a:ln>
          </p:spPr>
          <p:txBody>
            <a:bodyPr lIns="27087" tIns="27087" rIns="27087" bIns="27087"/>
            <a:lstStyle/>
            <a:p>
              <a:pPr defTabSz="439651"/>
              <a:r>
                <a:rPr lang="en-US" sz="1900" dirty="0">
                  <a:solidFill>
                    <a:srgbClr val="4C463D"/>
                  </a:solidFill>
                  <a:latin typeface="Helvetica" pitchFamily="34" charset="0"/>
                  <a:ea typeface="Helvetica" pitchFamily="34" charset="0"/>
                  <a:cs typeface="Helvetica" pitchFamily="34" charset="0"/>
                  <a:sym typeface="Helvetica" pitchFamily="34" charset="0"/>
                </a:rPr>
                <a:t>Electrical Engineering</a:t>
              </a:r>
              <a:endParaRPr lang="en-US" dirty="0"/>
            </a:p>
          </p:txBody>
        </p:sp>
      </p:grpSp>
      <p:pic>
        <p:nvPicPr>
          <p:cNvPr id="25" name="Picture 1"/>
          <p:cNvPicPr>
            <a:picLocks noChangeAspect="1"/>
          </p:cNvPicPr>
          <p:nvPr/>
        </p:nvPicPr>
        <p:blipFill>
          <a:blip r:embed="rId6" cstate="print"/>
          <a:srcRect/>
          <a:stretch>
            <a:fillRect/>
          </a:stretch>
        </p:blipFill>
        <p:spPr bwMode="auto">
          <a:xfrm flipV="1">
            <a:off x="7359" y="1544108"/>
            <a:ext cx="6469643" cy="56094"/>
          </a:xfrm>
          <a:prstGeom prst="rect">
            <a:avLst/>
          </a:prstGeom>
          <a:noFill/>
          <a:ln w="12700" cap="rnd">
            <a:noFill/>
            <a:round/>
            <a:headEnd/>
            <a:tailEnd/>
          </a:ln>
        </p:spPr>
      </p:pic>
      <p:pic>
        <p:nvPicPr>
          <p:cNvPr id="23" name="Picture 22" descr="BAGblack.jp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24" name="Picture 23" descr="http://www.msstate.edu/web/visualid/Web/2008_MSU_logo_web_horiz_mont.png"/>
          <p:cNvPicPr>
            <a:picLocks noChangeAspect="1" noChangeArrowheads="1"/>
          </p:cNvPicPr>
          <p:nvPr/>
        </p:nvPicPr>
        <p:blipFill>
          <a:blip r:embed="rId8" cstate="print"/>
          <a:srcRect/>
          <a:stretch>
            <a:fillRect/>
          </a:stretch>
        </p:blipFill>
        <p:spPr bwMode="auto">
          <a:xfrm>
            <a:off x="76203" y="8990553"/>
            <a:ext cx="3429000" cy="686846"/>
          </a:xfrm>
          <a:prstGeom prst="rect">
            <a:avLst/>
          </a:prstGeom>
          <a:noFill/>
          <a:ln w="9525">
            <a:noFill/>
            <a:miter lim="800000"/>
            <a:headEnd/>
            <a:tailEnd/>
          </a:ln>
        </p:spPr>
      </p:pic>
      <p:grpSp>
        <p:nvGrpSpPr>
          <p:cNvPr id="27" name="Group 26"/>
          <p:cNvGrpSpPr/>
          <p:nvPr/>
        </p:nvGrpSpPr>
        <p:grpSpPr>
          <a:xfrm>
            <a:off x="10849673" y="3066278"/>
            <a:ext cx="2667000" cy="4201268"/>
            <a:chOff x="3810000" y="3049108"/>
            <a:chExt cx="2667000" cy="4201268"/>
          </a:xfrm>
        </p:grpSpPr>
        <p:sp>
          <p:nvSpPr>
            <p:cNvPr id="28" name="Rectangle 4"/>
            <p:cNvSpPr>
              <a:spLocks/>
            </p:cNvSpPr>
            <p:nvPr/>
          </p:nvSpPr>
          <p:spPr bwMode="auto">
            <a:xfrm>
              <a:off x="3810000" y="5948626"/>
              <a:ext cx="2667000" cy="608011"/>
            </a:xfrm>
            <a:prstGeom prst="rect">
              <a:avLst/>
            </a:prstGeom>
            <a:noFill/>
            <a:ln w="12700">
              <a:noFill/>
              <a:miter lim="0"/>
              <a:headEnd/>
              <a:tailEnd/>
            </a:ln>
          </p:spPr>
          <p:txBody>
            <a:bodyPr lIns="27087" tIns="27087" rIns="27087" bIns="27087"/>
            <a:lstStyle/>
            <a:p>
              <a:pPr defTabSz="439651"/>
              <a:r>
                <a:rPr lang="en-US" sz="2800" dirty="0">
                  <a:solidFill>
                    <a:srgbClr val="4C463D"/>
                  </a:solidFill>
                  <a:latin typeface="Helvetica" pitchFamily="34" charset="0"/>
                  <a:ea typeface="Helvetica" pitchFamily="34" charset="0"/>
                  <a:cs typeface="Helvetica" pitchFamily="34" charset="0"/>
                  <a:sym typeface="Helvetica" pitchFamily="34" charset="0"/>
                </a:rPr>
                <a:t>George Hilliard</a:t>
              </a:r>
              <a:endParaRPr lang="en-US" dirty="0"/>
            </a:p>
          </p:txBody>
        </p:sp>
        <p:pic>
          <p:nvPicPr>
            <p:cNvPr id="29"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3819759" y="3049108"/>
              <a:ext cx="2595824" cy="2595825"/>
            </a:xfrm>
            <a:prstGeom prst="rect">
              <a:avLst/>
            </a:prstGeom>
            <a:noFill/>
            <a:ln w="12700" cap="rnd" cmpd="sng">
              <a:noFill/>
              <a:prstDash val="solid"/>
              <a:round/>
              <a:headEnd type="none" w="med" len="med"/>
              <a:tailEnd type="none" w="med" len="med"/>
            </a:ln>
            <a:effectLst>
              <a:outerShdw blurRad="63500" sx="102000" sy="102000" algn="ctr" rotWithShape="0">
                <a:prstClr val="black">
                  <a:alpha val="40000"/>
                </a:prstClr>
              </a:outerShdw>
            </a:effectLst>
          </p:spPr>
        </p:pic>
        <p:sp>
          <p:nvSpPr>
            <p:cNvPr id="30" name="Rectangle 11"/>
            <p:cNvSpPr>
              <a:spLocks/>
            </p:cNvSpPr>
            <p:nvPr/>
          </p:nvSpPr>
          <p:spPr bwMode="auto">
            <a:xfrm>
              <a:off x="3810000" y="6482025"/>
              <a:ext cx="2667000" cy="768351"/>
            </a:xfrm>
            <a:prstGeom prst="rect">
              <a:avLst/>
            </a:prstGeom>
            <a:noFill/>
            <a:ln w="12700">
              <a:noFill/>
              <a:miter lim="0"/>
              <a:headEnd/>
              <a:tailEnd/>
            </a:ln>
          </p:spPr>
          <p:txBody>
            <a:bodyPr lIns="27087" tIns="27087" rIns="27087" bIns="27087"/>
            <a:lstStyle/>
            <a:p>
              <a:pPr defTabSz="439651"/>
              <a:r>
                <a:rPr lang="en-US" sz="1900" dirty="0">
                  <a:solidFill>
                    <a:srgbClr val="4C463D"/>
                  </a:solidFill>
                  <a:latin typeface="Helvetica" pitchFamily="34" charset="0"/>
                  <a:ea typeface="Helvetica" pitchFamily="34" charset="0"/>
                  <a:cs typeface="Helvetica" pitchFamily="34" charset="0"/>
                  <a:sym typeface="Helvetica" pitchFamily="34" charset="0"/>
                </a:rPr>
                <a:t>Computer Engineering</a:t>
              </a:r>
              <a:endParaRPr lang="en-US" dirty="0"/>
            </a:p>
          </p:txBody>
        </p:sp>
      </p:grpSp>
    </p:spTree>
    <p:extLst>
      <p:ext uri="{BB962C8B-B14F-4D97-AF65-F5344CB8AC3E}">
        <p14:creationId xmlns:p14="http://schemas.microsoft.com/office/powerpoint/2010/main" val="1975276678"/>
      </p:ext>
    </p:extLst>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228600" y="685800"/>
            <a:ext cx="7010400" cy="1371601"/>
          </a:xfrm>
        </p:spPr>
        <p:txBody>
          <a:bodyPr/>
          <a:lstStyle/>
          <a:p>
            <a:pPr defTabSz="439651" eaLnBrk="1">
              <a:lnSpc>
                <a:spcPct val="90000"/>
              </a:lnSpc>
            </a:pPr>
            <a:r>
              <a:rPr lang="en-US" sz="6100" dirty="0" smtClean="0">
                <a:solidFill>
                  <a:srgbClr val="710505"/>
                </a:solidFill>
                <a:latin typeface="Helvetica Neue" charset="0"/>
              </a:rPr>
              <a:t>PIR Motion Sensor</a:t>
            </a:r>
            <a:endParaRPr lang="en-US" sz="6100" dirty="0">
              <a:solidFill>
                <a:srgbClr val="710505"/>
              </a:solidFill>
              <a:latin typeface="Helvetica Neue" charset="0"/>
            </a:endParaRPr>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3" y="8990553"/>
            <a:ext cx="3429000" cy="686846"/>
          </a:xfrm>
          <a:prstGeom prst="rect">
            <a:avLst/>
          </a:prstGeom>
          <a:noFill/>
          <a:ln w="9525">
            <a:noFill/>
            <a:miter lim="800000"/>
            <a:headEnd/>
            <a:tailEnd/>
          </a:ln>
        </p:spPr>
      </p:pic>
      <p:pic>
        <p:nvPicPr>
          <p:cNvPr id="25" name="Picture 1"/>
          <p:cNvPicPr>
            <a:picLocks noChangeAspect="1"/>
          </p:cNvPicPr>
          <p:nvPr/>
        </p:nvPicPr>
        <p:blipFill>
          <a:blip r:embed="rId5" cstate="print"/>
          <a:srcRect/>
          <a:stretch>
            <a:fillRect/>
          </a:stretch>
        </p:blipFill>
        <p:spPr bwMode="auto">
          <a:xfrm>
            <a:off x="7358" y="1524000"/>
            <a:ext cx="6545842" cy="107480"/>
          </a:xfrm>
          <a:prstGeom prst="rect">
            <a:avLst/>
          </a:prstGeom>
          <a:noFill/>
          <a:ln w="12700" cap="rnd">
            <a:noFill/>
            <a:round/>
            <a:headEnd/>
            <a:tailEnd/>
          </a:ln>
        </p:spPr>
      </p:pic>
      <p:sp>
        <p:nvSpPr>
          <p:cNvPr id="9" name="Rectangle 8"/>
          <p:cNvSpPr/>
          <p:nvPr/>
        </p:nvSpPr>
        <p:spPr>
          <a:xfrm>
            <a:off x="228602" y="2611556"/>
            <a:ext cx="6327894" cy="4524297"/>
          </a:xfrm>
          <a:prstGeom prst="rect">
            <a:avLst/>
          </a:prstGeom>
        </p:spPr>
        <p:txBody>
          <a:bodyPr wrap="square" lIns="91421" tIns="45711" rIns="91421" bIns="45711">
            <a:spAutoFit/>
          </a:bodyPr>
          <a:lstStyle/>
          <a:p>
            <a:pPr marL="571387" indent="-571387" algn="l">
              <a:buFont typeface="Arial" panose="020B0604020202020204" pitchFamily="34" charset="0"/>
              <a:buChar char="•"/>
            </a:pPr>
            <a:r>
              <a:rPr lang="en-US" dirty="0" smtClean="0"/>
              <a:t>To be tested in different environments.</a:t>
            </a:r>
          </a:p>
          <a:p>
            <a:pPr marL="571387" indent="-571387" algn="l">
              <a:buFont typeface="Arial" panose="020B0604020202020204" pitchFamily="34" charset="0"/>
              <a:buChar char="•"/>
            </a:pPr>
            <a:endParaRPr lang="en-US" dirty="0"/>
          </a:p>
          <a:p>
            <a:pPr marL="571387" indent="-571387" algn="l">
              <a:buFont typeface="Arial" panose="020B0604020202020204" pitchFamily="34" charset="0"/>
              <a:buChar char="•"/>
            </a:pPr>
            <a:r>
              <a:rPr lang="en-US" dirty="0" smtClean="0"/>
              <a:t>Should function accurately at 16 feet and less. </a:t>
            </a:r>
          </a:p>
          <a:p>
            <a:pPr marL="571387" indent="-571387" algn="l">
              <a:buFont typeface="Arial" panose="020B0604020202020204" pitchFamily="34" charset="0"/>
              <a:buChar char="•"/>
            </a:pPr>
            <a:endParaRPr lang="en-US" dirty="0"/>
          </a:p>
          <a:p>
            <a:pPr marL="571387" indent="-571387" algn="l">
              <a:buFont typeface="Arial" panose="020B0604020202020204" pitchFamily="34" charset="0"/>
              <a:buChar char="•"/>
            </a:pPr>
            <a:r>
              <a:rPr lang="en-US" dirty="0" smtClean="0"/>
              <a:t>Sensitivity can be adjusted via software if needed.</a:t>
            </a:r>
            <a:endParaRPr lang="en-US" dirty="0"/>
          </a:p>
        </p:txBody>
      </p:sp>
      <p:sp>
        <p:nvSpPr>
          <p:cNvPr id="10" name="Rectangle 2"/>
          <p:cNvSpPr txBox="1">
            <a:spLocks noChangeArrowheads="1"/>
          </p:cNvSpPr>
          <p:nvPr/>
        </p:nvSpPr>
        <p:spPr>
          <a:xfrm>
            <a:off x="7084197" y="9065387"/>
            <a:ext cx="3523329" cy="537177"/>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Hagan and Lee</a:t>
            </a:r>
            <a:endParaRPr lang="en-US" sz="3200" kern="0" dirty="0">
              <a:solidFill>
                <a:srgbClr val="710505"/>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391399" y="1244681"/>
            <a:ext cx="9677399" cy="7258049"/>
          </a:xfrm>
          <a:prstGeom prst="rect">
            <a:avLst/>
          </a:prstGeom>
        </p:spPr>
      </p:pic>
      <p:sp>
        <p:nvSpPr>
          <p:cNvPr id="4" name="Oval 3"/>
          <p:cNvSpPr/>
          <p:nvPr/>
        </p:nvSpPr>
        <p:spPr bwMode="auto">
          <a:xfrm>
            <a:off x="8001000" y="3657600"/>
            <a:ext cx="1295400" cy="1295400"/>
          </a:xfrm>
          <a:prstGeom prst="ellipse">
            <a:avLst/>
          </a:prstGeom>
          <a:noFill/>
          <a:ln w="76200" cap="flat" cmpd="sng" algn="ctr">
            <a:solidFill>
              <a:srgbClr val="FF0000"/>
            </a:solidFill>
            <a:prstDash val="solid"/>
            <a:miter lim="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371636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228600" y="685800"/>
            <a:ext cx="6629400" cy="1371601"/>
          </a:xfrm>
        </p:spPr>
        <p:txBody>
          <a:bodyPr/>
          <a:lstStyle/>
          <a:p>
            <a:pPr defTabSz="439651" eaLnBrk="1">
              <a:lnSpc>
                <a:spcPct val="90000"/>
              </a:lnSpc>
            </a:pPr>
            <a:r>
              <a:rPr lang="en-US" sz="6100" dirty="0" smtClean="0">
                <a:solidFill>
                  <a:srgbClr val="710505"/>
                </a:solidFill>
                <a:latin typeface="Helvetica Neue" charset="0"/>
              </a:rPr>
              <a:t>Magnetometer</a:t>
            </a:r>
            <a:endParaRPr lang="en-US" sz="6100" dirty="0">
              <a:solidFill>
                <a:srgbClr val="710505"/>
              </a:solidFill>
              <a:latin typeface="Helvetica Neue" charset="0"/>
            </a:endParaRPr>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3" y="8990553"/>
            <a:ext cx="3429000" cy="686846"/>
          </a:xfrm>
          <a:prstGeom prst="rect">
            <a:avLst/>
          </a:prstGeom>
          <a:noFill/>
          <a:ln w="9525">
            <a:noFill/>
            <a:miter lim="800000"/>
            <a:headEnd/>
            <a:tailEnd/>
          </a:ln>
        </p:spPr>
      </p:pic>
      <p:pic>
        <p:nvPicPr>
          <p:cNvPr id="25" name="Picture 1"/>
          <p:cNvPicPr>
            <a:picLocks noChangeAspect="1"/>
          </p:cNvPicPr>
          <p:nvPr/>
        </p:nvPicPr>
        <p:blipFill>
          <a:blip r:embed="rId5" cstate="print"/>
          <a:srcRect/>
          <a:stretch>
            <a:fillRect/>
          </a:stretch>
        </p:blipFill>
        <p:spPr bwMode="auto">
          <a:xfrm>
            <a:off x="7358" y="1524000"/>
            <a:ext cx="6012442" cy="98722"/>
          </a:xfrm>
          <a:prstGeom prst="rect">
            <a:avLst/>
          </a:prstGeom>
          <a:noFill/>
          <a:ln w="12700" cap="rnd">
            <a:noFill/>
            <a:round/>
            <a:headEnd/>
            <a:tailEnd/>
          </a:ln>
        </p:spPr>
      </p:pic>
      <p:pic>
        <p:nvPicPr>
          <p:cNvPr id="8" name="Picture 7"/>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1600" y="1447800"/>
            <a:ext cx="12344400" cy="7772400"/>
          </a:xfrm>
          <a:prstGeom prst="rect">
            <a:avLst/>
          </a:prstGeom>
          <a:noFill/>
        </p:spPr>
      </p:pic>
      <p:pic>
        <p:nvPicPr>
          <p:cNvPr id="3" name="Picture 2" descr="HMC5883L Edite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72075">
            <a:off x="768201" y="3060934"/>
            <a:ext cx="4490756" cy="4372578"/>
          </a:xfrm>
          <a:prstGeom prst="rect">
            <a:avLst/>
          </a:prstGeom>
        </p:spPr>
      </p:pic>
      <p:sp>
        <p:nvSpPr>
          <p:cNvPr id="10" name="Rectangle 2"/>
          <p:cNvSpPr txBox="1">
            <a:spLocks noChangeArrowheads="1"/>
          </p:cNvSpPr>
          <p:nvPr/>
        </p:nvSpPr>
        <p:spPr>
          <a:xfrm>
            <a:off x="6711060" y="9065387"/>
            <a:ext cx="4269603" cy="537177"/>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George and Hagan</a:t>
            </a:r>
            <a:endParaRPr lang="en-US" sz="3200" kern="0" dirty="0">
              <a:solidFill>
                <a:srgbClr val="710505"/>
              </a:solidFill>
            </a:endParaRPr>
          </a:p>
        </p:txBody>
      </p:sp>
      <p:sp>
        <p:nvSpPr>
          <p:cNvPr id="13" name="TextBox 12"/>
          <p:cNvSpPr txBox="1"/>
          <p:nvPr/>
        </p:nvSpPr>
        <p:spPr>
          <a:xfrm>
            <a:off x="3013579" y="6781800"/>
            <a:ext cx="877181" cy="369332"/>
          </a:xfrm>
          <a:prstGeom prst="rect">
            <a:avLst/>
          </a:prstGeom>
          <a:noFill/>
        </p:spPr>
        <p:txBody>
          <a:bodyPr wrap="square" rtlCol="0">
            <a:spAutoFit/>
          </a:bodyPr>
          <a:lstStyle/>
          <a:p>
            <a:r>
              <a:rPr lang="en-US" sz="1800" dirty="0" smtClean="0"/>
              <a:t>[4]</a:t>
            </a:r>
            <a:endParaRPr lang="en-US" sz="1800" dirty="0"/>
          </a:p>
        </p:txBody>
      </p:sp>
    </p:spTree>
    <p:extLst>
      <p:ext uri="{BB962C8B-B14F-4D97-AF65-F5344CB8AC3E}">
        <p14:creationId xmlns:p14="http://schemas.microsoft.com/office/powerpoint/2010/main" val="397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3" y="8990553"/>
            <a:ext cx="3429000" cy="686846"/>
          </a:xfrm>
          <a:prstGeom prst="rect">
            <a:avLst/>
          </a:prstGeom>
          <a:noFill/>
          <a:ln w="9525">
            <a:noFill/>
            <a:miter lim="800000"/>
            <a:headEnd/>
            <a:tailEnd/>
          </a:ln>
        </p:spPr>
      </p:pic>
      <p:cxnSp>
        <p:nvCxnSpPr>
          <p:cNvPr id="5" name="Straight Arrow Connector 4"/>
          <p:cNvCxnSpPr/>
          <p:nvPr/>
        </p:nvCxnSpPr>
        <p:spPr bwMode="auto">
          <a:xfrm>
            <a:off x="6729474" y="2985887"/>
            <a:ext cx="897190" cy="0"/>
          </a:xfrm>
          <a:prstGeom prst="straightConnector1">
            <a:avLst/>
          </a:prstGeom>
          <a:solidFill>
            <a:srgbClr val="095CC4"/>
          </a:solidFill>
          <a:ln w="12700" cap="flat" cmpd="sng" algn="ctr">
            <a:noFill/>
            <a:prstDash val="solid"/>
            <a:miter lim="0"/>
            <a:headEnd type="none" w="med" len="med"/>
            <a:tailEnd type="triangle"/>
          </a:ln>
          <a:effectLst/>
        </p:spPr>
      </p:cxnSp>
      <p:cxnSp>
        <p:nvCxnSpPr>
          <p:cNvPr id="27" name="Straight Arrow Connector 26"/>
          <p:cNvCxnSpPr/>
          <p:nvPr/>
        </p:nvCxnSpPr>
        <p:spPr bwMode="auto">
          <a:xfrm>
            <a:off x="4166433" y="2891564"/>
            <a:ext cx="897190" cy="0"/>
          </a:xfrm>
          <a:prstGeom prst="straightConnector1">
            <a:avLst/>
          </a:prstGeom>
          <a:solidFill>
            <a:srgbClr val="095CC4"/>
          </a:solidFill>
          <a:ln w="12700" cap="flat" cmpd="sng" algn="ctr">
            <a:noFill/>
            <a:prstDash val="solid"/>
            <a:miter lim="0"/>
            <a:headEnd type="none" w="med" len="med"/>
            <a:tailEnd type="triangle"/>
          </a:ln>
          <a:effectLst/>
        </p:spPr>
      </p:cxnSp>
      <p:sp>
        <p:nvSpPr>
          <p:cNvPr id="36" name="Rectangle 2"/>
          <p:cNvSpPr txBox="1">
            <a:spLocks noChangeArrowheads="1"/>
          </p:cNvSpPr>
          <p:nvPr/>
        </p:nvSpPr>
        <p:spPr>
          <a:xfrm>
            <a:off x="-228600" y="685800"/>
            <a:ext cx="5139819" cy="1371601"/>
          </a:xfrm>
          <a:prstGeom prst="rect">
            <a:avLst/>
          </a:prstGeom>
        </p:spPr>
        <p:txBody>
          <a:bodyPr lIns="91421" tIns="45711" rIns="91421" bIns="45711"/>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6100" dirty="0" smtClean="0">
                <a:solidFill>
                  <a:srgbClr val="710505"/>
                </a:solidFill>
                <a:latin typeface="Helvetica Neue" charset="0"/>
              </a:rPr>
              <a:t>LED Driver</a:t>
            </a:r>
            <a:endParaRPr lang="en-US" sz="6100" dirty="0">
              <a:solidFill>
                <a:srgbClr val="710505"/>
              </a:solidFill>
              <a:latin typeface="Helvetica Neue" charset="0"/>
            </a:endParaRPr>
          </a:p>
        </p:txBody>
      </p:sp>
      <p:pic>
        <p:nvPicPr>
          <p:cNvPr id="37" name="Picture 1"/>
          <p:cNvPicPr>
            <a:picLocks noChangeAspect="1"/>
          </p:cNvPicPr>
          <p:nvPr/>
        </p:nvPicPr>
        <p:blipFill>
          <a:blip r:embed="rId5" cstate="print"/>
          <a:srcRect/>
          <a:stretch>
            <a:fillRect/>
          </a:stretch>
        </p:blipFill>
        <p:spPr bwMode="auto">
          <a:xfrm>
            <a:off x="7358" y="1524000"/>
            <a:ext cx="4640843" cy="76201"/>
          </a:xfrm>
          <a:prstGeom prst="rect">
            <a:avLst/>
          </a:prstGeom>
          <a:noFill/>
          <a:ln w="12700" cap="rnd">
            <a:noFill/>
            <a:round/>
            <a:headEnd/>
            <a:tailEnd/>
          </a:ln>
        </p:spPr>
      </p:pic>
      <p:pic>
        <p:nvPicPr>
          <p:cNvPr id="2" name="Picture 1" descr="LED Test 4 Edit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4335" y="1716441"/>
            <a:ext cx="9382689" cy="6358594"/>
          </a:xfrm>
          <a:prstGeom prst="rect">
            <a:avLst/>
          </a:prstGeom>
        </p:spPr>
      </p:pic>
      <p:sp>
        <p:nvSpPr>
          <p:cNvPr id="14" name="TextBox 13"/>
          <p:cNvSpPr txBox="1"/>
          <p:nvPr/>
        </p:nvSpPr>
        <p:spPr>
          <a:xfrm>
            <a:off x="232277" y="2033434"/>
            <a:ext cx="6497197" cy="4524297"/>
          </a:xfrm>
          <a:prstGeom prst="rect">
            <a:avLst/>
          </a:prstGeom>
          <a:noFill/>
        </p:spPr>
        <p:txBody>
          <a:bodyPr wrap="square" lIns="91421" tIns="45711" rIns="91421" bIns="45711" rtlCol="0">
            <a:spAutoFit/>
          </a:bodyPr>
          <a:lstStyle/>
          <a:p>
            <a:pPr marL="571387" indent="-571387" algn="l">
              <a:buFont typeface="Arial" panose="020B0604020202020204" pitchFamily="34" charset="0"/>
              <a:buChar char="•"/>
            </a:pPr>
            <a:r>
              <a:rPr lang="en-US" dirty="0" smtClean="0"/>
              <a:t>Used I</a:t>
            </a:r>
            <a:r>
              <a:rPr lang="en-US" baseline="30000" dirty="0" smtClean="0"/>
              <a:t>2</a:t>
            </a:r>
            <a:r>
              <a:rPr lang="en-US" dirty="0" smtClean="0"/>
              <a:t>C communication test to turn on LEDs.</a:t>
            </a:r>
          </a:p>
          <a:p>
            <a:pPr marL="571387" indent="-571387" algn="l">
              <a:buFont typeface="Arial" panose="020B0604020202020204" pitchFamily="34" charset="0"/>
              <a:buChar char="•"/>
            </a:pPr>
            <a:endParaRPr lang="en-US" dirty="0" smtClean="0"/>
          </a:p>
          <a:p>
            <a:pPr marL="571387" indent="-571387" algn="l">
              <a:buFont typeface="Arial" panose="020B0604020202020204" pitchFamily="34" charset="0"/>
              <a:buChar char="•"/>
            </a:pPr>
            <a:r>
              <a:rPr lang="en-US" dirty="0" smtClean="0"/>
              <a:t>Repeated procedure for seven color combinations. </a:t>
            </a:r>
            <a:endParaRPr lang="en-US" dirty="0"/>
          </a:p>
          <a:p>
            <a:pPr marL="571387" indent="-571387" algn="l">
              <a:buFont typeface="Arial" panose="020B0604020202020204" pitchFamily="34" charset="0"/>
              <a:buChar char="•"/>
            </a:pPr>
            <a:endParaRPr lang="en-US" dirty="0" smtClean="0"/>
          </a:p>
          <a:p>
            <a:pPr marL="571387" indent="-571387" algn="l">
              <a:buFont typeface="Arial" panose="020B0604020202020204" pitchFamily="34" charset="0"/>
              <a:buChar char="•"/>
            </a:pPr>
            <a:r>
              <a:rPr lang="en-US" dirty="0" smtClean="0"/>
              <a:t>Four dimming values were </a:t>
            </a:r>
            <a:r>
              <a:rPr lang="en-US" smtClean="0"/>
              <a:t>also tested.</a:t>
            </a:r>
            <a:endParaRPr lang="en-US" dirty="0" smtClean="0"/>
          </a:p>
        </p:txBody>
      </p:sp>
      <p:sp>
        <p:nvSpPr>
          <p:cNvPr id="15" name="Rectangle 2"/>
          <p:cNvSpPr txBox="1">
            <a:spLocks noChangeArrowheads="1"/>
          </p:cNvSpPr>
          <p:nvPr/>
        </p:nvSpPr>
        <p:spPr>
          <a:xfrm>
            <a:off x="6711060" y="9065387"/>
            <a:ext cx="4269603" cy="537177"/>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Preston and George</a:t>
            </a:r>
            <a:endParaRPr lang="en-US" sz="3200" kern="0" dirty="0">
              <a:solidFill>
                <a:srgbClr val="710505"/>
              </a:solidFill>
            </a:endParaRPr>
          </a:p>
        </p:txBody>
      </p:sp>
    </p:spTree>
    <p:extLst>
      <p:ext uri="{BB962C8B-B14F-4D97-AF65-F5344CB8AC3E}">
        <p14:creationId xmlns:p14="http://schemas.microsoft.com/office/powerpoint/2010/main" val="177299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228600" y="685800"/>
            <a:ext cx="6629400" cy="1371601"/>
          </a:xfrm>
        </p:spPr>
        <p:txBody>
          <a:bodyPr/>
          <a:lstStyle/>
          <a:p>
            <a:pPr defTabSz="439651" eaLnBrk="1">
              <a:lnSpc>
                <a:spcPct val="90000"/>
              </a:lnSpc>
            </a:pPr>
            <a:r>
              <a:rPr lang="en-US" sz="6100" dirty="0" smtClean="0">
                <a:solidFill>
                  <a:srgbClr val="710505"/>
                </a:solidFill>
                <a:latin typeface="Helvetica Neue" charset="0"/>
              </a:rPr>
              <a:t>3.3V Regulator</a:t>
            </a:r>
            <a:endParaRPr lang="en-US" sz="6100" dirty="0">
              <a:solidFill>
                <a:srgbClr val="710505"/>
              </a:solidFill>
              <a:latin typeface="Helvetica Neue" charset="0"/>
            </a:endParaRPr>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3" y="8990553"/>
            <a:ext cx="3429000" cy="686846"/>
          </a:xfrm>
          <a:prstGeom prst="rect">
            <a:avLst/>
          </a:prstGeom>
          <a:noFill/>
          <a:ln w="9525">
            <a:noFill/>
            <a:miter lim="800000"/>
            <a:headEnd/>
            <a:tailEnd/>
          </a:ln>
        </p:spPr>
      </p:pic>
      <p:pic>
        <p:nvPicPr>
          <p:cNvPr id="25" name="Picture 1"/>
          <p:cNvPicPr>
            <a:picLocks noChangeAspect="1"/>
          </p:cNvPicPr>
          <p:nvPr/>
        </p:nvPicPr>
        <p:blipFill>
          <a:blip r:embed="rId5" cstate="print"/>
          <a:srcRect/>
          <a:stretch>
            <a:fillRect/>
          </a:stretch>
        </p:blipFill>
        <p:spPr bwMode="auto">
          <a:xfrm>
            <a:off x="7358" y="1524000"/>
            <a:ext cx="6012442" cy="98722"/>
          </a:xfrm>
          <a:prstGeom prst="rect">
            <a:avLst/>
          </a:prstGeom>
          <a:noFill/>
          <a:ln w="12700" cap="rnd">
            <a:noFill/>
            <a:round/>
            <a:headEnd/>
            <a:tailEnd/>
          </a:ln>
        </p:spPr>
      </p:pic>
      <p:pic>
        <p:nvPicPr>
          <p:cNvPr id="2" name="Picture 1" descr="Photo Apr 12, 11 23 47 PM.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578600" y="990600"/>
            <a:ext cx="10261600" cy="7696200"/>
          </a:xfrm>
          <a:prstGeom prst="rect">
            <a:avLst/>
          </a:prstGeom>
        </p:spPr>
      </p:pic>
      <p:sp>
        <p:nvSpPr>
          <p:cNvPr id="9" name="Rectangle 8"/>
          <p:cNvSpPr/>
          <p:nvPr/>
        </p:nvSpPr>
        <p:spPr>
          <a:xfrm>
            <a:off x="239897" y="2057401"/>
            <a:ext cx="5794494" cy="6186291"/>
          </a:xfrm>
          <a:prstGeom prst="rect">
            <a:avLst/>
          </a:prstGeom>
        </p:spPr>
        <p:txBody>
          <a:bodyPr wrap="square" lIns="91421" tIns="45711" rIns="91421" bIns="45711">
            <a:spAutoFit/>
          </a:bodyPr>
          <a:lstStyle/>
          <a:p>
            <a:pPr marL="571387" indent="-571387" algn="l">
              <a:buFont typeface="Arial" panose="020B0604020202020204" pitchFamily="34" charset="0"/>
              <a:buChar char="•"/>
            </a:pPr>
            <a:r>
              <a:rPr lang="en-US" dirty="0" smtClean="0"/>
              <a:t>Accepts input from 2.7V to 11.8V</a:t>
            </a:r>
          </a:p>
          <a:p>
            <a:pPr marL="571387" indent="-571387" algn="l">
              <a:buFont typeface="Arial" panose="020B0604020202020204" pitchFamily="34" charset="0"/>
              <a:buChar char="•"/>
            </a:pPr>
            <a:endParaRPr lang="en-US" dirty="0"/>
          </a:p>
          <a:p>
            <a:pPr marL="571387" indent="-571387" algn="l">
              <a:buFont typeface="Arial" panose="020B0604020202020204" pitchFamily="34" charset="0"/>
              <a:buChar char="•"/>
            </a:pPr>
            <a:r>
              <a:rPr lang="en-US" dirty="0" smtClean="0"/>
              <a:t>To be tested in a variety of environmental conditions</a:t>
            </a:r>
          </a:p>
          <a:p>
            <a:pPr marL="571387" indent="-571387" algn="l">
              <a:buFont typeface="Arial" panose="020B0604020202020204" pitchFamily="34" charset="0"/>
              <a:buChar char="•"/>
            </a:pPr>
            <a:endParaRPr lang="en-US" dirty="0"/>
          </a:p>
          <a:p>
            <a:pPr marL="571387" indent="-571387" algn="l">
              <a:buFont typeface="Arial" panose="020B0604020202020204" pitchFamily="34" charset="0"/>
              <a:buChar char="•"/>
            </a:pPr>
            <a:r>
              <a:rPr lang="en-US" dirty="0" smtClean="0"/>
              <a:t>4.68V on input is regulated to 3.3V on output.</a:t>
            </a:r>
          </a:p>
          <a:p>
            <a:pPr algn="l"/>
            <a:endParaRPr lang="en-US" dirty="0"/>
          </a:p>
        </p:txBody>
      </p:sp>
      <p:sp>
        <p:nvSpPr>
          <p:cNvPr id="10" name="Rectangle 2"/>
          <p:cNvSpPr txBox="1">
            <a:spLocks noChangeArrowheads="1"/>
          </p:cNvSpPr>
          <p:nvPr/>
        </p:nvSpPr>
        <p:spPr>
          <a:xfrm>
            <a:off x="7084197" y="9065387"/>
            <a:ext cx="3523329" cy="537177"/>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Hagan and Lee</a:t>
            </a:r>
            <a:endParaRPr lang="en-US" sz="3200" kern="0" dirty="0">
              <a:solidFill>
                <a:srgbClr val="710505"/>
              </a:solidFill>
            </a:endParaRPr>
          </a:p>
        </p:txBody>
      </p:sp>
    </p:spTree>
    <p:extLst>
      <p:ext uri="{BB962C8B-B14F-4D97-AF65-F5344CB8AC3E}">
        <p14:creationId xmlns:p14="http://schemas.microsoft.com/office/powerpoint/2010/main" val="144802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p:cNvSpPr>
          <p:nvPr>
            <p:ph type="title" idx="4294967295"/>
          </p:nvPr>
        </p:nvSpPr>
        <p:spPr bwMode="auto">
          <a:xfrm>
            <a:off x="0" y="1949450"/>
            <a:ext cx="7936038" cy="2933699"/>
          </a:xfrm>
          <a:prstGeom prst="rect">
            <a:avLst/>
          </a:prstGeom>
          <a:noFill/>
          <a:ln w="12700">
            <a:miter lim="0"/>
            <a:headEnd/>
            <a:tailEnd/>
          </a:ln>
        </p:spPr>
        <p:txBody>
          <a:bodyPr lIns="0" tIns="0" rIns="0" bIns="0" anchor="b"/>
          <a:lstStyle/>
          <a:p>
            <a:pPr algn="r" defTabSz="439651" eaLnBrk="1">
              <a:lnSpc>
                <a:spcPct val="90000"/>
              </a:lnSpc>
            </a:pPr>
            <a:r>
              <a:rPr lang="en-US" sz="8900" dirty="0" smtClean="0">
                <a:solidFill>
                  <a:srgbClr val="710505"/>
                </a:solidFill>
                <a:latin typeface="Helvetica Neue"/>
                <a:cs typeface="Helvetica Neue"/>
                <a:sym typeface="Helvetica" pitchFamily="34" charset="0"/>
              </a:rPr>
              <a:t>Changes</a:t>
            </a:r>
            <a:endParaRPr lang="en-US" dirty="0" smtClean="0">
              <a:latin typeface="Helvetica Neue"/>
              <a:cs typeface="Helvetica Neue"/>
            </a:endParaRPr>
          </a:p>
        </p:txBody>
      </p:sp>
      <p:sp>
        <p:nvSpPr>
          <p:cNvPr id="14339" name="Rectangle 2"/>
          <p:cNvSpPr>
            <a:spLocks noGrp="1"/>
          </p:cNvSpPr>
          <p:nvPr>
            <p:ph type="body" idx="4294967295"/>
          </p:nvPr>
        </p:nvSpPr>
        <p:spPr bwMode="auto">
          <a:xfrm>
            <a:off x="773235" y="4876806"/>
            <a:ext cx="7162804" cy="1371595"/>
          </a:xfrm>
          <a:prstGeom prst="rect">
            <a:avLst/>
          </a:prstGeom>
          <a:noFill/>
          <a:ln w="12700">
            <a:miter lim="0"/>
            <a:headEnd/>
            <a:tailEnd/>
          </a:ln>
        </p:spPr>
        <p:txBody>
          <a:bodyPr lIns="27087" tIns="27087" rIns="27087" bIns="27087"/>
          <a:lstStyle/>
          <a:p>
            <a:pPr algn="r" defTabSz="439651" eaLnBrk="1">
              <a:lnSpc>
                <a:spcPct val="90000"/>
              </a:lnSpc>
              <a:spcBef>
                <a:spcPct val="0"/>
              </a:spcBef>
            </a:pPr>
            <a:r>
              <a:rPr lang="en-US" sz="4000" dirty="0" smtClean="0">
                <a:solidFill>
                  <a:srgbClr val="4C463D"/>
                </a:solidFill>
                <a:latin typeface="Helvetica Neue Light"/>
                <a:ea typeface="Helvetica" pitchFamily="34" charset="0"/>
                <a:cs typeface="Helvetica Neue Light"/>
                <a:sym typeface="Helvetica" pitchFamily="34" charset="0"/>
              </a:rPr>
              <a:t>Design I to Design II</a:t>
            </a:r>
            <a:endParaRPr lang="en-US" sz="4000" dirty="0">
              <a:solidFill>
                <a:srgbClr val="4C463D"/>
              </a:solidFill>
              <a:latin typeface="Helvetica Neue Light"/>
              <a:ea typeface="Helvetica" pitchFamily="34" charset="0"/>
              <a:cs typeface="Helvetica Neue Light"/>
              <a:sym typeface="Helvetica" pitchFamily="34" charset="0"/>
            </a:endParaRPr>
          </a:p>
          <a:p>
            <a:pPr algn="r" defTabSz="439651" eaLnBrk="1">
              <a:lnSpc>
                <a:spcPct val="90000"/>
              </a:lnSpc>
              <a:spcBef>
                <a:spcPct val="0"/>
              </a:spcBef>
            </a:pPr>
            <a:endParaRPr lang="en-US" dirty="0" smtClean="0"/>
          </a:p>
        </p:txBody>
      </p:sp>
      <p:pic>
        <p:nvPicPr>
          <p:cNvPr id="14340" name="Picture 1"/>
          <p:cNvPicPr>
            <a:picLocks noChangeAspect="1"/>
          </p:cNvPicPr>
          <p:nvPr/>
        </p:nvPicPr>
        <p:blipFill>
          <a:blip r:embed="rId2" cstate="print"/>
          <a:stretch>
            <a:fillRect/>
          </a:stretch>
        </p:blipFill>
        <p:spPr bwMode="auto">
          <a:xfrm>
            <a:off x="8445025" y="2133601"/>
            <a:ext cx="89376" cy="5257800"/>
          </a:xfrm>
          <a:prstGeom prst="rect">
            <a:avLst/>
          </a:prstGeom>
          <a:noFill/>
          <a:ln>
            <a:noFill/>
          </a:ln>
        </p:spPr>
      </p:pic>
      <p:pic>
        <p:nvPicPr>
          <p:cNvPr id="7" name="Picture 6"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82800" y="8853471"/>
            <a:ext cx="2438399" cy="751022"/>
          </a:xfrm>
          <a:prstGeom prst="rect">
            <a:avLst/>
          </a:prstGeom>
        </p:spPr>
      </p:pic>
      <p:pic>
        <p:nvPicPr>
          <p:cNvPr id="3" name="Picture 2"/>
          <p:cNvPicPr>
            <a:picLocks noChangeAspect="1"/>
          </p:cNvPicPr>
          <p:nvPr/>
        </p:nvPicPr>
        <p:blipFill>
          <a:blip r:embed="rId4">
            <a:duotone>
              <a:prstClr val="black"/>
              <a:srgbClr val="500102">
                <a:tint val="45000"/>
                <a:satMod val="400000"/>
              </a:srgbClr>
            </a:duotone>
          </a:blip>
          <a:stretch>
            <a:fillRect/>
          </a:stretch>
        </p:blipFill>
        <p:spPr>
          <a:xfrm>
            <a:off x="8991600" y="2895601"/>
            <a:ext cx="4953000" cy="3863340"/>
          </a:xfrm>
          <a:prstGeom prst="rect">
            <a:avLst/>
          </a:prstGeom>
        </p:spPr>
      </p:pic>
    </p:spTree>
    <p:extLst>
      <p:ext uri="{BB962C8B-B14F-4D97-AF65-F5344CB8AC3E}">
        <p14:creationId xmlns:p14="http://schemas.microsoft.com/office/powerpoint/2010/main" val="3955855596"/>
      </p:ext>
    </p:extLst>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AutoShape 7" descr="https://dl-web.dropbox.com/get/My%20MSU%20EcoCAR/Logos/Social%20Media%20Outlets/Flickr%20Glossy%20Metallic%20Round.png?w=beb59b3b"/>
          <p:cNvSpPr>
            <a:spLocks noChangeAspect="1" noChangeArrowheads="1"/>
          </p:cNvSpPr>
          <p:nvPr/>
        </p:nvSpPr>
        <p:spPr bwMode="auto">
          <a:xfrm>
            <a:off x="8642269" y="-274634"/>
            <a:ext cx="407195" cy="304801"/>
          </a:xfrm>
          <a:prstGeom prst="rect">
            <a:avLst/>
          </a:prstGeom>
          <a:noFill/>
          <a:ln w="9525">
            <a:noFill/>
            <a:miter lim="800000"/>
            <a:headEnd/>
            <a:tailEnd/>
          </a:ln>
        </p:spPr>
        <p:txBody>
          <a:bodyPr lIns="102376" tIns="51190" rIns="102376" bIns="51190"/>
          <a:lstStyle/>
          <a:p>
            <a:pPr defTabSz="654071"/>
            <a:endParaRPr lang="en-US" sz="4000"/>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6" y="8990557"/>
            <a:ext cx="3429000" cy="686846"/>
          </a:xfrm>
          <a:prstGeom prst="rect">
            <a:avLst/>
          </a:prstGeom>
          <a:noFill/>
          <a:ln w="9525">
            <a:noFill/>
            <a:miter lim="800000"/>
            <a:headEnd/>
            <a:tailEnd/>
          </a:ln>
        </p:spPr>
      </p:pic>
      <p:sp>
        <p:nvSpPr>
          <p:cNvPr id="3" name="Text Placeholder 2"/>
          <p:cNvSpPr>
            <a:spLocks noGrp="1"/>
          </p:cNvSpPr>
          <p:nvPr>
            <p:ph type="body" idx="1"/>
          </p:nvPr>
        </p:nvSpPr>
        <p:spPr>
          <a:xfrm>
            <a:off x="869533" y="2182818"/>
            <a:ext cx="15634542" cy="1627182"/>
          </a:xfrm>
        </p:spPr>
        <p:txBody>
          <a:bodyPr/>
          <a:lstStyle/>
          <a:p>
            <a:pPr defTabSz="492332" eaLnBrk="1">
              <a:lnSpc>
                <a:spcPct val="90000"/>
              </a:lnSpc>
              <a:spcBef>
                <a:spcPct val="0"/>
              </a:spcBef>
            </a:pPr>
            <a:r>
              <a:rPr lang="en-US" sz="4800" b="0" dirty="0" smtClean="0">
                <a:solidFill>
                  <a:srgbClr val="4C463D"/>
                </a:solidFill>
                <a:latin typeface="Helvetica" pitchFamily="34" charset="0"/>
                <a:ea typeface="Helvetica" pitchFamily="34" charset="0"/>
                <a:cs typeface="Helvetica" pitchFamily="34" charset="0"/>
                <a:sym typeface="Helvetica" pitchFamily="34" charset="0"/>
              </a:rPr>
              <a:t>“Lockstep” – Synchronized</a:t>
            </a:r>
          </a:p>
          <a:p>
            <a:pPr defTabSz="492332" eaLnBrk="1">
              <a:lnSpc>
                <a:spcPct val="90000"/>
              </a:lnSpc>
              <a:spcBef>
                <a:spcPct val="0"/>
              </a:spcBef>
            </a:pPr>
            <a:r>
              <a:rPr lang="en-US" sz="4800" b="0" dirty="0" smtClean="0">
                <a:solidFill>
                  <a:srgbClr val="4C463D"/>
                </a:solidFill>
                <a:latin typeface="Helvetica" pitchFamily="34" charset="0"/>
                <a:ea typeface="Helvetica" pitchFamily="34" charset="0"/>
                <a:cs typeface="Helvetica" pitchFamily="34" charset="0"/>
                <a:sym typeface="Helvetica" pitchFamily="34" charset="0"/>
              </a:rPr>
              <a:t>Radio Standby</a:t>
            </a:r>
            <a:endParaRPr lang="en-US" sz="4800" b="0" dirty="0">
              <a:solidFill>
                <a:srgbClr val="4C463D"/>
              </a:solidFill>
              <a:latin typeface="Helvetica" pitchFamily="34" charset="0"/>
              <a:ea typeface="Helvetica" pitchFamily="34" charset="0"/>
              <a:cs typeface="Helvetica" pitchFamily="34" charset="0"/>
              <a:sym typeface="Helvetica" pitchFamily="34" charset="0"/>
            </a:endParaRPr>
          </a:p>
        </p:txBody>
      </p:sp>
      <p:sp>
        <p:nvSpPr>
          <p:cNvPr id="6" name="Content Placeholder 5"/>
          <p:cNvSpPr>
            <a:spLocks noGrp="1"/>
          </p:cNvSpPr>
          <p:nvPr>
            <p:ph sz="half" idx="2"/>
          </p:nvPr>
        </p:nvSpPr>
        <p:spPr>
          <a:xfrm>
            <a:off x="869533" y="3935416"/>
            <a:ext cx="7675179" cy="4776783"/>
          </a:xfrm>
        </p:spPr>
        <p:txBody>
          <a:bodyPr/>
          <a:lstStyle/>
          <a:p>
            <a:pPr marL="639853" indent="-639853" eaLnBrk="1">
              <a:spcBef>
                <a:spcPct val="0"/>
              </a:spcBef>
              <a:buFont typeface="Arial" panose="020B0604020202020204" pitchFamily="34" charset="0"/>
              <a:buChar char="•"/>
            </a:pPr>
            <a:r>
              <a:rPr lang="en-US" sz="4000" kern="1200" dirty="0" smtClean="0">
                <a:latin typeface="Helvetica Light" charset="0"/>
              </a:rPr>
              <a:t>Saves power by keeping radios in low-power mode</a:t>
            </a:r>
          </a:p>
          <a:p>
            <a:pPr marL="639853" indent="-639853" eaLnBrk="1">
              <a:spcBef>
                <a:spcPct val="0"/>
              </a:spcBef>
              <a:buFont typeface="Arial" panose="020B0604020202020204" pitchFamily="34" charset="0"/>
              <a:buChar char="•"/>
            </a:pPr>
            <a:r>
              <a:rPr lang="en-US" sz="4000" kern="1200" dirty="0" smtClean="0">
                <a:latin typeface="Helvetica Light" charset="0"/>
              </a:rPr>
              <a:t>Schedules “windows” to wake up and transmit/receive</a:t>
            </a:r>
          </a:p>
          <a:p>
            <a:pPr marL="639853" indent="-639853" eaLnBrk="1">
              <a:spcBef>
                <a:spcPct val="0"/>
              </a:spcBef>
              <a:buFont typeface="Arial" panose="020B0604020202020204" pitchFamily="34" charset="0"/>
              <a:buChar char="•"/>
            </a:pPr>
            <a:r>
              <a:rPr lang="en-US" sz="4000" kern="1200" dirty="0" smtClean="0">
                <a:latin typeface="Helvetica Light" charset="0"/>
              </a:rPr>
              <a:t>Timers synchronized by periodic signal from master hub</a:t>
            </a:r>
          </a:p>
          <a:p>
            <a:pPr marL="639853" indent="-639853" eaLnBrk="1">
              <a:spcBef>
                <a:spcPct val="0"/>
              </a:spcBef>
              <a:buFont typeface="Arial" panose="020B0604020202020204" pitchFamily="34" charset="0"/>
              <a:buChar char="•"/>
            </a:pPr>
            <a:endParaRPr lang="en-US" sz="4000" kern="1200" dirty="0" smtClean="0">
              <a:latin typeface="Helvetica Light" charset="0"/>
            </a:endParaRPr>
          </a:p>
        </p:txBody>
      </p:sp>
      <p:sp>
        <p:nvSpPr>
          <p:cNvPr id="13" name="Rectangle 2"/>
          <p:cNvSpPr txBox="1">
            <a:spLocks noChangeArrowheads="1"/>
          </p:cNvSpPr>
          <p:nvPr/>
        </p:nvSpPr>
        <p:spPr>
          <a:xfrm>
            <a:off x="152399" y="685800"/>
            <a:ext cx="8305801" cy="1371601"/>
          </a:xfrm>
          <a:prstGeom prst="rect">
            <a:avLst/>
          </a:prstGeom>
        </p:spPr>
        <p:txBody>
          <a:bodyPr lIns="91421" tIns="45711" rIns="91421" bIns="45711"/>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algn="l" defTabSz="439651" eaLnBrk="1">
              <a:lnSpc>
                <a:spcPct val="90000"/>
              </a:lnSpc>
            </a:pPr>
            <a:r>
              <a:rPr lang="en-US" sz="6100" dirty="0" smtClean="0">
                <a:solidFill>
                  <a:srgbClr val="800000"/>
                </a:solidFill>
                <a:latin typeface="Helvetica Neue"/>
                <a:ea typeface="Helvetica" pitchFamily="34" charset="0"/>
                <a:cs typeface="Helvetica Neue"/>
              </a:rPr>
              <a:t>Wireless Power Saving</a:t>
            </a:r>
          </a:p>
        </p:txBody>
      </p:sp>
      <p:pic>
        <p:nvPicPr>
          <p:cNvPr id="15" name="Picture 1"/>
          <p:cNvPicPr>
            <a:picLocks noChangeAspect="1"/>
          </p:cNvPicPr>
          <p:nvPr/>
        </p:nvPicPr>
        <p:blipFill>
          <a:blip r:embed="rId5" cstate="print"/>
          <a:srcRect/>
          <a:stretch>
            <a:fillRect/>
          </a:stretch>
        </p:blipFill>
        <p:spPr bwMode="auto">
          <a:xfrm flipV="1">
            <a:off x="-228600" y="1600199"/>
            <a:ext cx="8458200" cy="59077"/>
          </a:xfrm>
          <a:prstGeom prst="rect">
            <a:avLst/>
          </a:prstGeom>
          <a:noFill/>
          <a:ln w="12700" cap="rnd">
            <a:noFill/>
            <a:round/>
            <a:headEnd/>
            <a:tailEnd/>
          </a:ln>
        </p:spPr>
      </p:pic>
      <p:graphicFrame>
        <p:nvGraphicFramePr>
          <p:cNvPr id="34" name="Table 33"/>
          <p:cNvGraphicFramePr>
            <a:graphicFrameLocks noGrp="1"/>
          </p:cNvGraphicFramePr>
          <p:nvPr>
            <p:extLst/>
          </p:nvPr>
        </p:nvGraphicFramePr>
        <p:xfrm>
          <a:off x="9548602" y="2514600"/>
          <a:ext cx="6629401" cy="5080838"/>
        </p:xfrm>
        <a:graphic>
          <a:graphicData uri="http://schemas.openxmlformats.org/drawingml/2006/table">
            <a:tbl>
              <a:tblPr firstRow="1" bandRow="1">
                <a:tableStyleId>{5C22544A-7EE6-4342-B048-85BDC9FD1C3A}</a:tableStyleId>
              </a:tblPr>
              <a:tblGrid>
                <a:gridCol w="2594114"/>
                <a:gridCol w="4035287"/>
              </a:tblGrid>
              <a:tr h="662718">
                <a:tc>
                  <a:txBody>
                    <a:bodyPr/>
                    <a:lstStyle/>
                    <a:p>
                      <a:pPr algn="ctr"/>
                      <a:r>
                        <a:rPr lang="en-US" sz="3600" dirty="0" smtClean="0"/>
                        <a:t>Mode</a:t>
                      </a:r>
                      <a:endParaRPr lang="en-US" sz="3600" dirty="0"/>
                    </a:p>
                  </a:txBody>
                  <a:tcPr marL="91439" marR="91439" anchor="ctr">
                    <a:solidFill>
                      <a:srgbClr val="800000"/>
                    </a:solidFill>
                  </a:tcPr>
                </a:tc>
                <a:tc>
                  <a:txBody>
                    <a:bodyPr/>
                    <a:lstStyle/>
                    <a:p>
                      <a:pPr algn="ctr"/>
                      <a:r>
                        <a:rPr lang="en-US" sz="3600" dirty="0" smtClean="0"/>
                        <a:t>Current</a:t>
                      </a:r>
                      <a:r>
                        <a:rPr lang="en-US" sz="3600" baseline="0" dirty="0" smtClean="0"/>
                        <a:t> Draw</a:t>
                      </a:r>
                      <a:endParaRPr lang="en-US" sz="3600" dirty="0"/>
                    </a:p>
                  </a:txBody>
                  <a:tcPr marL="91439" marR="91439" anchor="ctr">
                    <a:solidFill>
                      <a:srgbClr val="800000"/>
                    </a:solidFill>
                  </a:tcPr>
                </a:tc>
              </a:tr>
              <a:tr h="1104530">
                <a:tc>
                  <a:txBody>
                    <a:bodyPr/>
                    <a:lstStyle/>
                    <a:p>
                      <a:pPr algn="ctr"/>
                      <a:r>
                        <a:rPr lang="en-US" sz="3200" dirty="0" smtClean="0">
                          <a:solidFill>
                            <a:srgbClr val="FFFFFF"/>
                          </a:solidFill>
                        </a:rPr>
                        <a:t>Send</a:t>
                      </a:r>
                      <a:endParaRPr lang="en-US" sz="3200" dirty="0">
                        <a:solidFill>
                          <a:srgbClr val="FFFFFF"/>
                        </a:solidFill>
                      </a:endParaRPr>
                    </a:p>
                  </a:txBody>
                  <a:tcPr marL="91439" marR="91439" anchor="ctr">
                    <a:solidFill>
                      <a:schemeClr val="tx2">
                        <a:lumMod val="50000"/>
                        <a:lumOff val="50000"/>
                      </a:schemeClr>
                    </a:solidFill>
                  </a:tcPr>
                </a:tc>
                <a:tc>
                  <a:txBody>
                    <a:bodyPr/>
                    <a:lstStyle/>
                    <a:p>
                      <a:pPr algn="ctr"/>
                      <a:r>
                        <a:rPr lang="en-US" sz="3200" baseline="0" dirty="0" smtClean="0">
                          <a:solidFill>
                            <a:srgbClr val="FFFFFF"/>
                          </a:solidFill>
                        </a:rPr>
                        <a:t>14mA</a:t>
                      </a:r>
                      <a:endParaRPr lang="en-US" sz="3200" dirty="0">
                        <a:solidFill>
                          <a:srgbClr val="FFFFFF"/>
                        </a:solidFill>
                      </a:endParaRPr>
                    </a:p>
                  </a:txBody>
                  <a:tcPr marL="91439" marR="91439" anchor="ctr">
                    <a:solidFill>
                      <a:schemeClr val="tx2">
                        <a:lumMod val="50000"/>
                        <a:lumOff val="50000"/>
                      </a:schemeClr>
                    </a:solidFill>
                  </a:tcPr>
                </a:tc>
              </a:tr>
              <a:tr h="1104530">
                <a:tc>
                  <a:txBody>
                    <a:bodyPr/>
                    <a:lstStyle/>
                    <a:p>
                      <a:pPr algn="ctr"/>
                      <a:r>
                        <a:rPr lang="en-US" sz="3200" dirty="0" smtClean="0">
                          <a:solidFill>
                            <a:sysClr val="windowText" lastClr="000000"/>
                          </a:solidFill>
                        </a:rPr>
                        <a:t>Receive</a:t>
                      </a:r>
                      <a:endParaRPr lang="en-US" sz="3200" dirty="0">
                        <a:solidFill>
                          <a:sysClr val="windowText" lastClr="000000"/>
                        </a:solidFill>
                      </a:endParaRPr>
                    </a:p>
                  </a:txBody>
                  <a:tcPr marL="91439" marR="91439" anchor="ctr">
                    <a:solidFill>
                      <a:schemeClr val="bg1">
                        <a:lumMod val="85000"/>
                      </a:schemeClr>
                    </a:solidFill>
                  </a:tcPr>
                </a:tc>
                <a:tc>
                  <a:txBody>
                    <a:bodyPr/>
                    <a:lstStyle/>
                    <a:p>
                      <a:pPr algn="ctr"/>
                      <a:r>
                        <a:rPr lang="en-US" sz="3200" baseline="0" dirty="0" smtClean="0">
                          <a:solidFill>
                            <a:sysClr val="windowText" lastClr="000000"/>
                          </a:solidFill>
                        </a:rPr>
                        <a:t>12mA</a:t>
                      </a:r>
                      <a:endParaRPr lang="en-US" sz="3200" dirty="0">
                        <a:solidFill>
                          <a:sysClr val="windowText" lastClr="000000"/>
                        </a:solidFill>
                      </a:endParaRPr>
                    </a:p>
                  </a:txBody>
                  <a:tcPr marL="91439" marR="91439" anchor="ctr">
                    <a:solidFill>
                      <a:schemeClr val="bg1">
                        <a:lumMod val="85000"/>
                      </a:schemeClr>
                    </a:solidFill>
                  </a:tcPr>
                </a:tc>
              </a:tr>
              <a:tr h="1104530">
                <a:tc>
                  <a:txBody>
                    <a:bodyPr/>
                    <a:lstStyle/>
                    <a:p>
                      <a:pPr algn="ctr"/>
                      <a:r>
                        <a:rPr lang="en-US" sz="3200" dirty="0" smtClean="0">
                          <a:solidFill>
                            <a:srgbClr val="FFFFFF"/>
                          </a:solidFill>
                        </a:rPr>
                        <a:t>Power-down</a:t>
                      </a:r>
                      <a:endParaRPr lang="en-US" sz="3200" dirty="0">
                        <a:solidFill>
                          <a:srgbClr val="FFFFFF"/>
                        </a:solidFill>
                      </a:endParaRPr>
                    </a:p>
                  </a:txBody>
                  <a:tcPr marL="91439" marR="91439" anchor="ctr">
                    <a:solidFill>
                      <a:schemeClr val="tx2">
                        <a:lumMod val="50000"/>
                        <a:lumOff val="50000"/>
                      </a:schemeClr>
                    </a:solidFill>
                  </a:tcPr>
                </a:tc>
                <a:tc>
                  <a:txBody>
                    <a:bodyPr/>
                    <a:lstStyle/>
                    <a:p>
                      <a:pPr algn="ctr"/>
                      <a:r>
                        <a:rPr lang="en-US" sz="3200" baseline="0" dirty="0" smtClean="0">
                          <a:solidFill>
                            <a:srgbClr val="FFFFFF"/>
                          </a:solidFill>
                        </a:rPr>
                        <a:t>900nA</a:t>
                      </a:r>
                      <a:endParaRPr lang="en-US" sz="3200" dirty="0">
                        <a:solidFill>
                          <a:srgbClr val="FFFFFF"/>
                        </a:solidFill>
                      </a:endParaRPr>
                    </a:p>
                  </a:txBody>
                  <a:tcPr marL="91439" marR="91439" anchor="ctr">
                    <a:solidFill>
                      <a:schemeClr val="tx2">
                        <a:lumMod val="50000"/>
                        <a:lumOff val="50000"/>
                      </a:schemeClr>
                    </a:solidFill>
                  </a:tcPr>
                </a:tc>
              </a:tr>
              <a:tr h="1104530">
                <a:tc>
                  <a:txBody>
                    <a:bodyPr/>
                    <a:lstStyle/>
                    <a:p>
                      <a:pPr algn="ctr"/>
                      <a:r>
                        <a:rPr lang="en-US" sz="3200" dirty="0" smtClean="0">
                          <a:solidFill>
                            <a:sysClr val="windowText" lastClr="000000"/>
                          </a:solidFill>
                        </a:rPr>
                        <a:t>Standby I</a:t>
                      </a:r>
                      <a:endParaRPr lang="en-US" sz="3200" dirty="0">
                        <a:solidFill>
                          <a:sysClr val="windowText" lastClr="000000"/>
                        </a:solidFill>
                      </a:endParaRPr>
                    </a:p>
                  </a:txBody>
                  <a:tcPr marL="91439" marR="91439" anchor="ctr">
                    <a:solidFill>
                      <a:schemeClr val="bg1">
                        <a:lumMod val="85000"/>
                      </a:schemeClr>
                    </a:solidFill>
                  </a:tcPr>
                </a:tc>
                <a:tc>
                  <a:txBody>
                    <a:bodyPr/>
                    <a:lstStyle/>
                    <a:p>
                      <a:pPr algn="ctr"/>
                      <a:r>
                        <a:rPr lang="en-US" sz="3200" dirty="0" smtClean="0">
                          <a:solidFill>
                            <a:sysClr val="windowText" lastClr="000000"/>
                          </a:solidFill>
                        </a:rPr>
                        <a:t>26µA</a:t>
                      </a:r>
                      <a:endParaRPr lang="en-US" sz="3200" dirty="0">
                        <a:solidFill>
                          <a:sysClr val="windowText" lastClr="000000"/>
                        </a:solidFill>
                      </a:endParaRPr>
                    </a:p>
                  </a:txBody>
                  <a:tcPr marL="91439" marR="91439" anchor="ctr">
                    <a:solidFill>
                      <a:schemeClr val="bg1">
                        <a:lumMod val="85000"/>
                      </a:schemeClr>
                    </a:solidFill>
                  </a:tcPr>
                </a:tc>
              </a:tr>
            </a:tbl>
          </a:graphicData>
        </a:graphic>
      </p:graphicFrame>
    </p:spTree>
    <p:extLst>
      <p:ext uri="{BB962C8B-B14F-4D97-AF65-F5344CB8AC3E}">
        <p14:creationId xmlns:p14="http://schemas.microsoft.com/office/powerpoint/2010/main" val="262408234"/>
      </p:ext>
    </p:extLst>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AutoShape 7" descr="https://dl-web.dropbox.com/get/My%20MSU%20EcoCAR/Logos/Social%20Media%20Outlets/Flickr%20Glossy%20Metallic%20Round.png?w=beb59b3b"/>
          <p:cNvSpPr>
            <a:spLocks noChangeAspect="1" noChangeArrowheads="1"/>
          </p:cNvSpPr>
          <p:nvPr/>
        </p:nvSpPr>
        <p:spPr bwMode="auto">
          <a:xfrm>
            <a:off x="8642269" y="-274634"/>
            <a:ext cx="407195" cy="304801"/>
          </a:xfrm>
          <a:prstGeom prst="rect">
            <a:avLst/>
          </a:prstGeom>
          <a:noFill/>
          <a:ln w="9525">
            <a:noFill/>
            <a:miter lim="800000"/>
            <a:headEnd/>
            <a:tailEnd/>
          </a:ln>
        </p:spPr>
        <p:txBody>
          <a:bodyPr lIns="102376" tIns="51190" rIns="102376" bIns="51190"/>
          <a:lstStyle/>
          <a:p>
            <a:pPr defTabSz="654071"/>
            <a:endParaRPr lang="en-US" sz="4000"/>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6" y="8990557"/>
            <a:ext cx="3429000" cy="686846"/>
          </a:xfrm>
          <a:prstGeom prst="rect">
            <a:avLst/>
          </a:prstGeom>
          <a:noFill/>
          <a:ln w="9525">
            <a:noFill/>
            <a:miter lim="800000"/>
            <a:headEnd/>
            <a:tailEnd/>
          </a:ln>
        </p:spPr>
      </p:pic>
      <p:sp>
        <p:nvSpPr>
          <p:cNvPr id="6" name="Content Placeholder 5"/>
          <p:cNvSpPr>
            <a:spLocks noGrp="1"/>
          </p:cNvSpPr>
          <p:nvPr>
            <p:ph sz="half" idx="2"/>
          </p:nvPr>
        </p:nvSpPr>
        <p:spPr>
          <a:xfrm>
            <a:off x="783021" y="3737416"/>
            <a:ext cx="7675179" cy="3175001"/>
          </a:xfrm>
        </p:spPr>
        <p:txBody>
          <a:bodyPr/>
          <a:lstStyle/>
          <a:p>
            <a:pPr marL="639853" indent="-639853" eaLnBrk="1">
              <a:spcBef>
                <a:spcPct val="0"/>
              </a:spcBef>
              <a:buFont typeface="Arial" panose="020B0604020202020204" pitchFamily="34" charset="0"/>
              <a:buChar char="•"/>
            </a:pPr>
            <a:r>
              <a:rPr lang="en-US" sz="4000" kern="1200" dirty="0" smtClean="0">
                <a:latin typeface="Helvetica Light" charset="0"/>
              </a:rPr>
              <a:t>Allows complete shutdown of power-hungry module</a:t>
            </a:r>
            <a:endParaRPr lang="en-US" sz="4000" kern="1200" dirty="0">
              <a:latin typeface="Helvetica Light" charset="0"/>
            </a:endParaRPr>
          </a:p>
          <a:p>
            <a:pPr marL="639853" indent="-639853" eaLnBrk="1">
              <a:spcBef>
                <a:spcPct val="0"/>
              </a:spcBef>
              <a:buFont typeface="Arial" panose="020B0604020202020204" pitchFamily="34" charset="0"/>
              <a:buChar char="•"/>
            </a:pPr>
            <a:r>
              <a:rPr lang="en-US" sz="4000" kern="1200" dirty="0" smtClean="0">
                <a:latin typeface="Helvetica Light" charset="0"/>
              </a:rPr>
              <a:t>Keeps main power supply within rated current limit</a:t>
            </a:r>
          </a:p>
        </p:txBody>
      </p:sp>
      <p:sp>
        <p:nvSpPr>
          <p:cNvPr id="13" name="Rectangle 2"/>
          <p:cNvSpPr txBox="1">
            <a:spLocks noChangeArrowheads="1"/>
          </p:cNvSpPr>
          <p:nvPr/>
        </p:nvSpPr>
        <p:spPr>
          <a:xfrm>
            <a:off x="152399" y="685800"/>
            <a:ext cx="8305801" cy="1371601"/>
          </a:xfrm>
          <a:prstGeom prst="rect">
            <a:avLst/>
          </a:prstGeom>
        </p:spPr>
        <p:txBody>
          <a:bodyPr lIns="91421" tIns="45711" rIns="91421" bIns="45711"/>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algn="l" defTabSz="439651" eaLnBrk="1">
              <a:lnSpc>
                <a:spcPct val="90000"/>
              </a:lnSpc>
            </a:pPr>
            <a:r>
              <a:rPr lang="en-US" sz="6100" dirty="0" smtClean="0">
                <a:solidFill>
                  <a:srgbClr val="800000"/>
                </a:solidFill>
                <a:latin typeface="Helvetica Neue"/>
                <a:ea typeface="Helvetica" pitchFamily="34" charset="0"/>
                <a:cs typeface="Helvetica Neue"/>
              </a:rPr>
              <a:t>Wi-Fi </a:t>
            </a:r>
            <a:r>
              <a:rPr lang="en-US" sz="6100" dirty="0">
                <a:solidFill>
                  <a:srgbClr val="800000"/>
                </a:solidFill>
                <a:latin typeface="Helvetica Neue"/>
                <a:ea typeface="Helvetica" pitchFamily="34" charset="0"/>
                <a:cs typeface="Helvetica Neue"/>
              </a:rPr>
              <a:t>P</a:t>
            </a:r>
            <a:r>
              <a:rPr lang="en-US" sz="6100" dirty="0" smtClean="0">
                <a:solidFill>
                  <a:srgbClr val="800000"/>
                </a:solidFill>
                <a:latin typeface="Helvetica Neue"/>
                <a:ea typeface="Helvetica" pitchFamily="34" charset="0"/>
                <a:cs typeface="Helvetica Neue"/>
              </a:rPr>
              <a:t>ower Supply</a:t>
            </a:r>
          </a:p>
        </p:txBody>
      </p:sp>
      <p:pic>
        <p:nvPicPr>
          <p:cNvPr id="15" name="Picture 1"/>
          <p:cNvPicPr>
            <a:picLocks noChangeAspect="1"/>
          </p:cNvPicPr>
          <p:nvPr/>
        </p:nvPicPr>
        <p:blipFill>
          <a:blip r:embed="rId5" cstate="print"/>
          <a:srcRect/>
          <a:stretch>
            <a:fillRect/>
          </a:stretch>
        </p:blipFill>
        <p:spPr bwMode="auto">
          <a:xfrm flipV="1">
            <a:off x="-228600" y="1600199"/>
            <a:ext cx="8458200" cy="59077"/>
          </a:xfrm>
          <a:prstGeom prst="rect">
            <a:avLst/>
          </a:prstGeom>
          <a:noFill/>
          <a:ln w="12700" cap="rnd">
            <a:noFill/>
            <a:round/>
            <a:headEnd/>
            <a:tailEnd/>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1999" y="1600199"/>
            <a:ext cx="4918731" cy="46482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8800" y="4342357"/>
            <a:ext cx="4918731" cy="4648200"/>
          </a:xfrm>
          <a:prstGeom prst="rect">
            <a:avLst/>
          </a:prstGeom>
        </p:spPr>
      </p:pic>
    </p:spTree>
    <p:extLst>
      <p:ext uri="{BB962C8B-B14F-4D97-AF65-F5344CB8AC3E}">
        <p14:creationId xmlns:p14="http://schemas.microsoft.com/office/powerpoint/2010/main" val="3049893584"/>
      </p:ext>
    </p:extLst>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AutoShape 7" descr="https://dl-web.dropbox.com/get/My%20MSU%20EcoCAR/Logos/Social%20Media%20Outlets/Flickr%20Glossy%20Metallic%20Round.png?w=beb59b3b"/>
          <p:cNvSpPr>
            <a:spLocks noChangeAspect="1" noChangeArrowheads="1"/>
          </p:cNvSpPr>
          <p:nvPr/>
        </p:nvSpPr>
        <p:spPr bwMode="auto">
          <a:xfrm>
            <a:off x="8642269" y="-274634"/>
            <a:ext cx="407195" cy="304801"/>
          </a:xfrm>
          <a:prstGeom prst="rect">
            <a:avLst/>
          </a:prstGeom>
          <a:noFill/>
          <a:ln w="9525">
            <a:noFill/>
            <a:miter lim="800000"/>
            <a:headEnd/>
            <a:tailEnd/>
          </a:ln>
        </p:spPr>
        <p:txBody>
          <a:bodyPr lIns="102376" tIns="51190" rIns="102376" bIns="51190"/>
          <a:lstStyle/>
          <a:p>
            <a:pPr defTabSz="654071"/>
            <a:endParaRPr lang="en-US" sz="4000"/>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6" y="8990557"/>
            <a:ext cx="3429000" cy="686846"/>
          </a:xfrm>
          <a:prstGeom prst="rect">
            <a:avLst/>
          </a:prstGeom>
          <a:noFill/>
          <a:ln w="9525">
            <a:noFill/>
            <a:miter lim="800000"/>
            <a:headEnd/>
            <a:tailEnd/>
          </a:ln>
        </p:spPr>
      </p:pic>
      <p:sp>
        <p:nvSpPr>
          <p:cNvPr id="3" name="Text Placeholder 2"/>
          <p:cNvSpPr>
            <a:spLocks noGrp="1"/>
          </p:cNvSpPr>
          <p:nvPr>
            <p:ph type="body" idx="1"/>
          </p:nvPr>
        </p:nvSpPr>
        <p:spPr>
          <a:xfrm>
            <a:off x="869533" y="2182818"/>
            <a:ext cx="7675179" cy="909636"/>
          </a:xfrm>
        </p:spPr>
        <p:txBody>
          <a:bodyPr/>
          <a:lstStyle/>
          <a:p>
            <a:pPr defTabSz="492332" eaLnBrk="1">
              <a:lnSpc>
                <a:spcPct val="90000"/>
              </a:lnSpc>
              <a:spcBef>
                <a:spcPct val="0"/>
              </a:spcBef>
            </a:pPr>
            <a:r>
              <a:rPr lang="en-US" sz="5700" b="0" dirty="0" smtClean="0">
                <a:solidFill>
                  <a:srgbClr val="4C463D"/>
                </a:solidFill>
                <a:latin typeface="Helvetica" pitchFamily="34" charset="0"/>
                <a:ea typeface="Helvetica" pitchFamily="34" charset="0"/>
                <a:cs typeface="Helvetica" pitchFamily="34" charset="0"/>
                <a:sym typeface="Helvetica" pitchFamily="34" charset="0"/>
              </a:rPr>
              <a:t>Pros</a:t>
            </a:r>
            <a:endParaRPr lang="en-US" sz="5700" b="0" dirty="0">
              <a:solidFill>
                <a:srgbClr val="4C463D"/>
              </a:solidFill>
              <a:latin typeface="Helvetica" pitchFamily="34" charset="0"/>
              <a:ea typeface="Helvetica" pitchFamily="34" charset="0"/>
              <a:cs typeface="Helvetica" pitchFamily="34" charset="0"/>
              <a:sym typeface="Helvetica" pitchFamily="34" charset="0"/>
            </a:endParaRPr>
          </a:p>
        </p:txBody>
      </p:sp>
      <p:sp>
        <p:nvSpPr>
          <p:cNvPr id="6" name="Content Placeholder 5"/>
          <p:cNvSpPr>
            <a:spLocks noGrp="1"/>
          </p:cNvSpPr>
          <p:nvPr>
            <p:ph sz="half" idx="2"/>
          </p:nvPr>
        </p:nvSpPr>
        <p:spPr/>
        <p:txBody>
          <a:bodyPr/>
          <a:lstStyle/>
          <a:p>
            <a:pPr marL="639853" indent="-639853" eaLnBrk="1">
              <a:spcBef>
                <a:spcPct val="0"/>
              </a:spcBef>
              <a:buFont typeface="Arial" panose="020B0604020202020204" pitchFamily="34" charset="0"/>
              <a:buChar char="•"/>
            </a:pPr>
            <a:r>
              <a:rPr lang="en-US" sz="4000" kern="1200" dirty="0" smtClean="0">
                <a:latin typeface="Helvetica Light" charset="0"/>
              </a:rPr>
              <a:t>Simpler main schematic</a:t>
            </a:r>
          </a:p>
          <a:p>
            <a:pPr marL="639853" indent="-639853" eaLnBrk="1">
              <a:spcBef>
                <a:spcPct val="0"/>
              </a:spcBef>
              <a:buFont typeface="Arial" panose="020B0604020202020204" pitchFamily="34" charset="0"/>
              <a:buChar char="•"/>
            </a:pPr>
            <a:r>
              <a:rPr lang="en-US" sz="4000" kern="1200" dirty="0" smtClean="0">
                <a:latin typeface="Helvetica Light" charset="0"/>
              </a:rPr>
              <a:t>Decreased prototyping and assembly time</a:t>
            </a:r>
          </a:p>
          <a:p>
            <a:pPr marL="639853" indent="-639853" eaLnBrk="1">
              <a:spcBef>
                <a:spcPct val="0"/>
              </a:spcBef>
              <a:buFont typeface="Arial" panose="020B0604020202020204" pitchFamily="34" charset="0"/>
              <a:buChar char="•"/>
            </a:pPr>
            <a:r>
              <a:rPr lang="en-US" sz="4000" kern="1200" dirty="0" smtClean="0">
                <a:latin typeface="Helvetica Light" charset="0"/>
              </a:rPr>
              <a:t>Simplified component sourcing</a:t>
            </a:r>
          </a:p>
          <a:p>
            <a:pPr marL="639853" indent="-639853" eaLnBrk="1">
              <a:spcBef>
                <a:spcPct val="0"/>
              </a:spcBef>
              <a:buFont typeface="Arial" panose="020B0604020202020204" pitchFamily="34" charset="0"/>
              <a:buChar char="•"/>
            </a:pPr>
            <a:endParaRPr lang="en-US" sz="4000" kern="1200" dirty="0" smtClean="0">
              <a:latin typeface="Helvetica Light" charset="0"/>
            </a:endParaRPr>
          </a:p>
        </p:txBody>
      </p:sp>
      <p:sp>
        <p:nvSpPr>
          <p:cNvPr id="13" name="Rectangle 2"/>
          <p:cNvSpPr txBox="1">
            <a:spLocks noChangeArrowheads="1"/>
          </p:cNvSpPr>
          <p:nvPr/>
        </p:nvSpPr>
        <p:spPr>
          <a:xfrm>
            <a:off x="152399" y="685800"/>
            <a:ext cx="8305801" cy="1371601"/>
          </a:xfrm>
          <a:prstGeom prst="rect">
            <a:avLst/>
          </a:prstGeom>
        </p:spPr>
        <p:txBody>
          <a:bodyPr lIns="91421" tIns="45711" rIns="91421" bIns="45711"/>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algn="l" defTabSz="439651" eaLnBrk="1">
              <a:lnSpc>
                <a:spcPct val="90000"/>
              </a:lnSpc>
            </a:pPr>
            <a:r>
              <a:rPr lang="en-US" sz="6100" dirty="0" err="1" smtClean="0">
                <a:solidFill>
                  <a:srgbClr val="800000"/>
                </a:solidFill>
                <a:latin typeface="Helvetica Neue"/>
                <a:ea typeface="Helvetica" pitchFamily="34" charset="0"/>
                <a:cs typeface="Helvetica Neue"/>
              </a:rPr>
              <a:t>Daughterboards</a:t>
            </a:r>
            <a:endParaRPr lang="en-US" sz="6100" dirty="0" smtClean="0">
              <a:solidFill>
                <a:srgbClr val="800000"/>
              </a:solidFill>
              <a:latin typeface="Helvetica Neue"/>
              <a:ea typeface="Helvetica" pitchFamily="34" charset="0"/>
              <a:cs typeface="Helvetica Neue"/>
            </a:endParaRPr>
          </a:p>
        </p:txBody>
      </p:sp>
      <p:pic>
        <p:nvPicPr>
          <p:cNvPr id="15" name="Picture 1"/>
          <p:cNvPicPr>
            <a:picLocks noChangeAspect="1"/>
          </p:cNvPicPr>
          <p:nvPr/>
        </p:nvPicPr>
        <p:blipFill>
          <a:blip r:embed="rId5" cstate="print"/>
          <a:srcRect/>
          <a:stretch>
            <a:fillRect/>
          </a:stretch>
        </p:blipFill>
        <p:spPr bwMode="auto">
          <a:xfrm flipV="1">
            <a:off x="-2438323" y="1600199"/>
            <a:ext cx="8458057" cy="59076"/>
          </a:xfrm>
          <a:prstGeom prst="rect">
            <a:avLst/>
          </a:prstGeom>
          <a:noFill/>
          <a:ln w="12700" cap="rnd">
            <a:noFill/>
            <a:round/>
            <a:headEnd/>
            <a:tailEnd/>
          </a:ln>
        </p:spPr>
      </p:pic>
      <p:sp>
        <p:nvSpPr>
          <p:cNvPr id="10" name="Text Placeholder 2"/>
          <p:cNvSpPr>
            <a:spLocks noGrp="1"/>
          </p:cNvSpPr>
          <p:nvPr>
            <p:ph type="body" idx="1"/>
          </p:nvPr>
        </p:nvSpPr>
        <p:spPr>
          <a:xfrm>
            <a:off x="9049464" y="2182818"/>
            <a:ext cx="7675179" cy="909636"/>
          </a:xfrm>
        </p:spPr>
        <p:txBody>
          <a:bodyPr/>
          <a:lstStyle/>
          <a:p>
            <a:pPr defTabSz="492332" eaLnBrk="1">
              <a:lnSpc>
                <a:spcPct val="90000"/>
              </a:lnSpc>
              <a:spcBef>
                <a:spcPct val="0"/>
              </a:spcBef>
            </a:pPr>
            <a:r>
              <a:rPr lang="en-US" sz="5700" b="0" dirty="0" smtClean="0">
                <a:solidFill>
                  <a:srgbClr val="4C463D"/>
                </a:solidFill>
                <a:latin typeface="Helvetica" pitchFamily="34" charset="0"/>
                <a:ea typeface="Helvetica" pitchFamily="34" charset="0"/>
                <a:cs typeface="Helvetica" pitchFamily="34" charset="0"/>
                <a:sym typeface="Helvetica" pitchFamily="34" charset="0"/>
              </a:rPr>
              <a:t>Cons</a:t>
            </a:r>
            <a:endParaRPr lang="en-US" sz="5700" b="0" dirty="0">
              <a:solidFill>
                <a:srgbClr val="4C463D"/>
              </a:solidFill>
              <a:latin typeface="Helvetica" pitchFamily="34" charset="0"/>
              <a:ea typeface="Helvetica" pitchFamily="34" charset="0"/>
              <a:cs typeface="Helvetica" pitchFamily="34" charset="0"/>
              <a:sym typeface="Helvetica" pitchFamily="34" charset="0"/>
            </a:endParaRPr>
          </a:p>
        </p:txBody>
      </p:sp>
      <p:sp>
        <p:nvSpPr>
          <p:cNvPr id="14" name="Content Placeholder 5"/>
          <p:cNvSpPr>
            <a:spLocks noGrp="1"/>
          </p:cNvSpPr>
          <p:nvPr>
            <p:ph sz="half" idx="2"/>
          </p:nvPr>
        </p:nvSpPr>
        <p:spPr>
          <a:xfrm>
            <a:off x="9049464" y="3092450"/>
            <a:ext cx="7675179" cy="5619750"/>
          </a:xfrm>
        </p:spPr>
        <p:txBody>
          <a:bodyPr/>
          <a:lstStyle/>
          <a:p>
            <a:pPr marL="639853" indent="-639853" eaLnBrk="1">
              <a:spcBef>
                <a:spcPct val="0"/>
              </a:spcBef>
              <a:buFont typeface="Arial" panose="020B0604020202020204" pitchFamily="34" charset="0"/>
              <a:buChar char="•"/>
            </a:pPr>
            <a:r>
              <a:rPr lang="en-US" sz="4000" kern="1200" dirty="0" smtClean="0">
                <a:latin typeface="Helvetica Light" charset="0"/>
              </a:rPr>
              <a:t>Increased prototype cost</a:t>
            </a:r>
          </a:p>
          <a:p>
            <a:pPr marL="639853" indent="-639853" eaLnBrk="1">
              <a:spcBef>
                <a:spcPct val="0"/>
              </a:spcBef>
              <a:buFont typeface="Arial" panose="020B0604020202020204" pitchFamily="34" charset="0"/>
              <a:buChar char="•"/>
            </a:pPr>
            <a:r>
              <a:rPr lang="en-US" sz="4000" kern="1200" dirty="0" smtClean="0">
                <a:latin typeface="Helvetica Light" charset="0"/>
              </a:rPr>
              <a:t>Additional PCBs require more space in casing</a:t>
            </a:r>
          </a:p>
        </p:txBody>
      </p:sp>
      <p:grpSp>
        <p:nvGrpSpPr>
          <p:cNvPr id="16" name="Group 15"/>
          <p:cNvGrpSpPr/>
          <p:nvPr/>
        </p:nvGrpSpPr>
        <p:grpSpPr>
          <a:xfrm>
            <a:off x="7239000" y="5241094"/>
            <a:ext cx="4361741" cy="4314826"/>
            <a:chOff x="105237" y="1794180"/>
            <a:chExt cx="4361741" cy="4314826"/>
          </a:xfrm>
        </p:grpSpPr>
        <p:pic>
          <p:nvPicPr>
            <p:cNvPr id="17" name="Picture 2" descr="https://hallard.me/blog/wp-content/uploads/2013/08/nrf24L01-blac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615451">
              <a:off x="161678" y="1794180"/>
              <a:ext cx="4305300" cy="4314826"/>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1333268" y="3578040"/>
              <a:ext cx="1447894" cy="15652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105237" y="2455680"/>
              <a:ext cx="1228031" cy="13467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5569693"/>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AutoShape 7" descr="https://dl-web.dropbox.com/get/My%20MSU%20EcoCAR/Logos/Social%20Media%20Outlets/Flickr%20Glossy%20Metallic%20Round.png?w=beb59b3b"/>
          <p:cNvSpPr>
            <a:spLocks noChangeAspect="1" noChangeArrowheads="1"/>
          </p:cNvSpPr>
          <p:nvPr/>
        </p:nvSpPr>
        <p:spPr bwMode="auto">
          <a:xfrm>
            <a:off x="8642269" y="-274634"/>
            <a:ext cx="407195" cy="304801"/>
          </a:xfrm>
          <a:prstGeom prst="rect">
            <a:avLst/>
          </a:prstGeom>
          <a:noFill/>
          <a:ln w="9525">
            <a:noFill/>
            <a:miter lim="800000"/>
            <a:headEnd/>
            <a:tailEnd/>
          </a:ln>
        </p:spPr>
        <p:txBody>
          <a:bodyPr lIns="102376" tIns="51190" rIns="102376" bIns="51190"/>
          <a:lstStyle/>
          <a:p>
            <a:pPr defTabSz="654071"/>
            <a:endParaRPr lang="en-US" sz="4000"/>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6" y="8990557"/>
            <a:ext cx="3429000" cy="686846"/>
          </a:xfrm>
          <a:prstGeom prst="rect">
            <a:avLst/>
          </a:prstGeom>
          <a:noFill/>
          <a:ln w="9525">
            <a:noFill/>
            <a:miter lim="800000"/>
            <a:headEnd/>
            <a:tailEnd/>
          </a:ln>
        </p:spPr>
      </p:pic>
      <p:sp>
        <p:nvSpPr>
          <p:cNvPr id="13" name="Rectangle 2"/>
          <p:cNvSpPr txBox="1">
            <a:spLocks noChangeArrowheads="1"/>
          </p:cNvSpPr>
          <p:nvPr/>
        </p:nvSpPr>
        <p:spPr>
          <a:xfrm>
            <a:off x="152399" y="685800"/>
            <a:ext cx="8305801" cy="1371601"/>
          </a:xfrm>
          <a:prstGeom prst="rect">
            <a:avLst/>
          </a:prstGeom>
        </p:spPr>
        <p:txBody>
          <a:bodyPr lIns="91421" tIns="45711" rIns="91421" bIns="45711"/>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algn="l" defTabSz="439651" eaLnBrk="1">
              <a:lnSpc>
                <a:spcPct val="90000"/>
              </a:lnSpc>
            </a:pPr>
            <a:r>
              <a:rPr lang="en-US" sz="6100" dirty="0" err="1" smtClean="0">
                <a:solidFill>
                  <a:srgbClr val="800000"/>
                </a:solidFill>
                <a:latin typeface="Helvetica Neue"/>
                <a:ea typeface="Helvetica" pitchFamily="34" charset="0"/>
                <a:cs typeface="Helvetica Neue"/>
              </a:rPr>
              <a:t>Daughterboards</a:t>
            </a:r>
            <a:endParaRPr lang="en-US" sz="6100" dirty="0" smtClean="0">
              <a:solidFill>
                <a:srgbClr val="800000"/>
              </a:solidFill>
              <a:latin typeface="Helvetica Neue"/>
              <a:ea typeface="Helvetica" pitchFamily="34" charset="0"/>
              <a:cs typeface="Helvetica Neue"/>
            </a:endParaRPr>
          </a:p>
        </p:txBody>
      </p:sp>
      <p:pic>
        <p:nvPicPr>
          <p:cNvPr id="15" name="Picture 1"/>
          <p:cNvPicPr>
            <a:picLocks noChangeAspect="1"/>
          </p:cNvPicPr>
          <p:nvPr/>
        </p:nvPicPr>
        <p:blipFill>
          <a:blip r:embed="rId5" cstate="print"/>
          <a:srcRect/>
          <a:stretch>
            <a:fillRect/>
          </a:stretch>
        </p:blipFill>
        <p:spPr bwMode="auto">
          <a:xfrm flipV="1">
            <a:off x="-2438394" y="1600199"/>
            <a:ext cx="8458200" cy="59077"/>
          </a:xfrm>
          <a:prstGeom prst="rect">
            <a:avLst/>
          </a:prstGeom>
          <a:noFill/>
          <a:ln w="12700" cap="rnd">
            <a:noFill/>
            <a:round/>
            <a:headEnd/>
            <a:tailEnd/>
          </a:ln>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44465"/>
          <a:stretch/>
        </p:blipFill>
        <p:spPr>
          <a:xfrm>
            <a:off x="11506200" y="3645989"/>
            <a:ext cx="5139417" cy="3357854"/>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0991" y="2057401"/>
            <a:ext cx="8448096" cy="6535031"/>
          </a:xfrm>
          <a:prstGeom prst="rect">
            <a:avLst/>
          </a:prstGeom>
        </p:spPr>
      </p:pic>
      <p:sp>
        <p:nvSpPr>
          <p:cNvPr id="8" name="Right Arrow 7"/>
          <p:cNvSpPr/>
          <p:nvPr/>
        </p:nvSpPr>
        <p:spPr bwMode="auto">
          <a:xfrm>
            <a:off x="9649943" y="4905816"/>
            <a:ext cx="1295400" cy="838200"/>
          </a:xfrm>
          <a:prstGeom prst="rightArrow">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2839402430"/>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p:cNvSpPr>
          <p:nvPr>
            <p:ph type="title" idx="4294967295"/>
          </p:nvPr>
        </p:nvSpPr>
        <p:spPr bwMode="auto">
          <a:xfrm>
            <a:off x="0" y="1949450"/>
            <a:ext cx="7936038" cy="2933699"/>
          </a:xfrm>
          <a:prstGeom prst="rect">
            <a:avLst/>
          </a:prstGeom>
          <a:noFill/>
          <a:ln w="12700">
            <a:miter lim="0"/>
            <a:headEnd/>
            <a:tailEnd/>
          </a:ln>
        </p:spPr>
        <p:txBody>
          <a:bodyPr lIns="0" tIns="0" rIns="0" bIns="0" anchor="b"/>
          <a:lstStyle/>
          <a:p>
            <a:pPr algn="r" defTabSz="439651" eaLnBrk="1">
              <a:lnSpc>
                <a:spcPct val="90000"/>
              </a:lnSpc>
            </a:pPr>
            <a:r>
              <a:rPr lang="en-US" sz="8900" dirty="0" smtClean="0">
                <a:solidFill>
                  <a:srgbClr val="710505"/>
                </a:solidFill>
                <a:latin typeface="Helvetica Neue"/>
                <a:cs typeface="Helvetica Neue"/>
                <a:sym typeface="Helvetica" pitchFamily="34" charset="0"/>
              </a:rPr>
              <a:t>Packaging</a:t>
            </a:r>
            <a:endParaRPr lang="en-US" dirty="0" smtClean="0">
              <a:latin typeface="Helvetica Neue"/>
              <a:cs typeface="Helvetica Neue"/>
            </a:endParaRPr>
          </a:p>
        </p:txBody>
      </p:sp>
      <p:sp>
        <p:nvSpPr>
          <p:cNvPr id="14339" name="Rectangle 2"/>
          <p:cNvSpPr>
            <a:spLocks noGrp="1"/>
          </p:cNvSpPr>
          <p:nvPr>
            <p:ph type="body" idx="4294967295"/>
          </p:nvPr>
        </p:nvSpPr>
        <p:spPr bwMode="auto">
          <a:xfrm>
            <a:off x="773235" y="4876806"/>
            <a:ext cx="7162804" cy="1371595"/>
          </a:xfrm>
          <a:prstGeom prst="rect">
            <a:avLst/>
          </a:prstGeom>
          <a:noFill/>
          <a:ln w="12700">
            <a:miter lim="0"/>
            <a:headEnd/>
            <a:tailEnd/>
          </a:ln>
        </p:spPr>
        <p:txBody>
          <a:bodyPr lIns="27087" tIns="27087" rIns="27087" bIns="27087"/>
          <a:lstStyle/>
          <a:p>
            <a:pPr algn="r" defTabSz="439651" eaLnBrk="1">
              <a:lnSpc>
                <a:spcPct val="90000"/>
              </a:lnSpc>
              <a:spcBef>
                <a:spcPct val="0"/>
              </a:spcBef>
            </a:pPr>
            <a:r>
              <a:rPr lang="en-US" sz="4000" dirty="0">
                <a:solidFill>
                  <a:srgbClr val="4C463D"/>
                </a:solidFill>
                <a:latin typeface="Helvetica Neue Light"/>
                <a:ea typeface="Helvetica" pitchFamily="34" charset="0"/>
                <a:cs typeface="Helvetica Neue Light"/>
                <a:sym typeface="Helvetica" pitchFamily="34" charset="0"/>
              </a:rPr>
              <a:t>Smart Crosswalk Dynamic Lighting System</a:t>
            </a:r>
          </a:p>
          <a:p>
            <a:pPr algn="r" defTabSz="439651" eaLnBrk="1">
              <a:lnSpc>
                <a:spcPct val="90000"/>
              </a:lnSpc>
              <a:spcBef>
                <a:spcPct val="0"/>
              </a:spcBef>
            </a:pPr>
            <a:endParaRPr lang="en-US" dirty="0" smtClean="0"/>
          </a:p>
        </p:txBody>
      </p:sp>
      <p:pic>
        <p:nvPicPr>
          <p:cNvPr id="14340" name="Picture 1"/>
          <p:cNvPicPr>
            <a:picLocks noChangeAspect="1"/>
          </p:cNvPicPr>
          <p:nvPr/>
        </p:nvPicPr>
        <p:blipFill>
          <a:blip r:embed="rId2" cstate="print"/>
          <a:stretch>
            <a:fillRect/>
          </a:stretch>
        </p:blipFill>
        <p:spPr bwMode="auto">
          <a:xfrm>
            <a:off x="8445025" y="2133601"/>
            <a:ext cx="89376" cy="5257800"/>
          </a:xfrm>
          <a:prstGeom prst="rect">
            <a:avLst/>
          </a:prstGeom>
          <a:noFill/>
          <a:ln>
            <a:noFill/>
          </a:ln>
        </p:spPr>
      </p:pic>
      <p:pic>
        <p:nvPicPr>
          <p:cNvPr id="7" name="Picture 6"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82800" y="8853471"/>
            <a:ext cx="2438399" cy="751022"/>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75728" y="1989284"/>
            <a:ext cx="7087109" cy="554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30394"/>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732" y="533400"/>
            <a:ext cx="6521868" cy="1122894"/>
          </a:xfrm>
        </p:spPr>
        <p:txBody>
          <a:bodyPr/>
          <a:lstStyle/>
          <a:p>
            <a:pPr algn="l"/>
            <a:r>
              <a:rPr lang="en-US" sz="6100" dirty="0" smtClean="0">
                <a:solidFill>
                  <a:srgbClr val="800000"/>
                </a:solidFill>
              </a:rPr>
              <a:t>Advisor</a:t>
            </a:r>
            <a:endParaRPr lang="en-US" sz="6100" dirty="0">
              <a:solidFill>
                <a:srgbClr val="800000"/>
              </a:solidFill>
            </a:endParaRPr>
          </a:p>
        </p:txBody>
      </p:sp>
      <p:sp>
        <p:nvSpPr>
          <p:cNvPr id="3" name="Content Placeholder 2"/>
          <p:cNvSpPr>
            <a:spLocks noGrp="1"/>
          </p:cNvSpPr>
          <p:nvPr>
            <p:ph sz="half" idx="1"/>
          </p:nvPr>
        </p:nvSpPr>
        <p:spPr>
          <a:xfrm>
            <a:off x="8686800" y="2247900"/>
            <a:ext cx="7715473" cy="5257800"/>
          </a:xfrm>
        </p:spPr>
        <p:txBody>
          <a:bodyPr/>
          <a:lstStyle/>
          <a:p>
            <a:pPr>
              <a:spcBef>
                <a:spcPts val="600"/>
              </a:spcBef>
            </a:pPr>
            <a:r>
              <a:rPr lang="en-US" sz="4000" kern="1200" dirty="0" smtClean="0">
                <a:solidFill>
                  <a:schemeClr val="tx1">
                    <a:lumMod val="75000"/>
                    <a:lumOff val="25000"/>
                  </a:schemeClr>
                </a:solidFill>
                <a:ea typeface="Helvetica Light" charset="0"/>
                <a:cs typeface="Helvetica Light" charset="0"/>
              </a:rPr>
              <a:t>Dr. Robert Reese</a:t>
            </a:r>
            <a:endParaRPr lang="en-US" sz="4000" kern="1200" dirty="0">
              <a:solidFill>
                <a:schemeClr val="tx1">
                  <a:lumMod val="75000"/>
                  <a:lumOff val="25000"/>
                </a:schemeClr>
              </a:solidFill>
              <a:ea typeface="Helvetica Light" charset="0"/>
              <a:cs typeface="Helvetica Light" charset="0"/>
            </a:endParaRPr>
          </a:p>
          <a:p>
            <a:pPr>
              <a:spcBef>
                <a:spcPts val="600"/>
              </a:spcBef>
            </a:pPr>
            <a:endParaRPr lang="en-US" sz="3200" kern="1200" dirty="0">
              <a:solidFill>
                <a:schemeClr val="tx1">
                  <a:lumMod val="75000"/>
                  <a:lumOff val="25000"/>
                </a:schemeClr>
              </a:solidFill>
              <a:ea typeface="Helvetica Light" charset="0"/>
              <a:cs typeface="Helvetica Light" charset="0"/>
            </a:endParaRPr>
          </a:p>
          <a:p>
            <a:pPr>
              <a:spcBef>
                <a:spcPts val="600"/>
              </a:spcBef>
            </a:pPr>
            <a:r>
              <a:rPr lang="en-US" sz="3600" u="sng" kern="1200" dirty="0">
                <a:solidFill>
                  <a:schemeClr val="tx1">
                    <a:lumMod val="75000"/>
                    <a:lumOff val="25000"/>
                  </a:schemeClr>
                </a:solidFill>
                <a:ea typeface="Helvetica Light" charset="0"/>
                <a:cs typeface="Helvetica Light" charset="0"/>
              </a:rPr>
              <a:t>Research interests</a:t>
            </a:r>
          </a:p>
          <a:p>
            <a:pPr marL="342900" lvl="0" indent="-342900">
              <a:spcBef>
                <a:spcPts val="600"/>
              </a:spcBef>
              <a:buFont typeface="Arial" panose="020B0604020202020204" pitchFamily="34" charset="0"/>
              <a:buChar char="•"/>
            </a:pPr>
            <a:r>
              <a:rPr lang="en-US" sz="3200" kern="1200" dirty="0">
                <a:solidFill>
                  <a:schemeClr val="tx1">
                    <a:lumMod val="75000"/>
                    <a:lumOff val="25000"/>
                  </a:schemeClr>
                </a:solidFill>
                <a:ea typeface="Helvetica Light" charset="0"/>
                <a:cs typeface="Helvetica Light" charset="0"/>
              </a:rPr>
              <a:t>Asynchronous design </a:t>
            </a:r>
          </a:p>
          <a:p>
            <a:pPr marL="342900" lvl="0" indent="-342900">
              <a:spcBef>
                <a:spcPts val="600"/>
              </a:spcBef>
              <a:buFont typeface="Arial" panose="020B0604020202020204" pitchFamily="34" charset="0"/>
              <a:buChar char="•"/>
            </a:pPr>
            <a:r>
              <a:rPr lang="en-US" sz="3200" kern="1200" dirty="0">
                <a:solidFill>
                  <a:schemeClr val="tx1">
                    <a:lumMod val="75000"/>
                    <a:lumOff val="25000"/>
                  </a:schemeClr>
                </a:solidFill>
                <a:ea typeface="Helvetica Light" charset="0"/>
                <a:cs typeface="Helvetica Light" charset="0"/>
              </a:rPr>
              <a:t>Computer architecture </a:t>
            </a:r>
          </a:p>
          <a:p>
            <a:pPr marL="342900" lvl="0" indent="-342900">
              <a:spcBef>
                <a:spcPts val="600"/>
              </a:spcBef>
              <a:buFont typeface="Arial" panose="020B0604020202020204" pitchFamily="34" charset="0"/>
              <a:buChar char="•"/>
            </a:pPr>
            <a:r>
              <a:rPr lang="en-US" sz="3200" kern="1200" dirty="0">
                <a:solidFill>
                  <a:schemeClr val="tx1">
                    <a:lumMod val="75000"/>
                    <a:lumOff val="25000"/>
                  </a:schemeClr>
                </a:solidFill>
                <a:ea typeface="Helvetica Light" charset="0"/>
                <a:cs typeface="Helvetica Light" charset="0"/>
              </a:rPr>
              <a:t>High-level system synthesis </a:t>
            </a:r>
          </a:p>
          <a:p>
            <a:pPr marL="342900" lvl="0" indent="-342900">
              <a:spcBef>
                <a:spcPts val="600"/>
              </a:spcBef>
              <a:buFont typeface="Arial" panose="020B0604020202020204" pitchFamily="34" charset="0"/>
              <a:buChar char="•"/>
            </a:pPr>
            <a:r>
              <a:rPr lang="en-US" sz="3200" kern="1200" dirty="0">
                <a:solidFill>
                  <a:schemeClr val="tx1">
                    <a:lumMod val="75000"/>
                    <a:lumOff val="25000"/>
                  </a:schemeClr>
                </a:solidFill>
                <a:ea typeface="Helvetica Light" charset="0"/>
                <a:cs typeface="Helvetica Light" charset="0"/>
              </a:rPr>
              <a:t>Phased logic </a:t>
            </a:r>
          </a:p>
          <a:p>
            <a:pPr marL="342900" lvl="0" indent="-342900">
              <a:spcBef>
                <a:spcPts val="600"/>
              </a:spcBef>
              <a:buFont typeface="Arial" panose="020B0604020202020204" pitchFamily="34" charset="0"/>
              <a:buChar char="•"/>
            </a:pPr>
            <a:r>
              <a:rPr lang="en-US" sz="3200" kern="1200" dirty="0">
                <a:solidFill>
                  <a:schemeClr val="tx1">
                    <a:lumMod val="75000"/>
                    <a:lumOff val="25000"/>
                  </a:schemeClr>
                </a:solidFill>
                <a:ea typeface="Helvetica Light" charset="0"/>
                <a:cs typeface="Helvetica Light" charset="0"/>
              </a:rPr>
              <a:t>VLSI CAD frameworks </a:t>
            </a:r>
          </a:p>
          <a:p>
            <a:pPr marL="342900" indent="-342900">
              <a:spcBef>
                <a:spcPts val="600"/>
              </a:spcBef>
              <a:buFont typeface="Arial" panose="020B0604020202020204" pitchFamily="34" charset="0"/>
              <a:buChar char="•"/>
            </a:pPr>
            <a:r>
              <a:rPr lang="en-US" sz="3200" kern="1200" dirty="0">
                <a:solidFill>
                  <a:schemeClr val="tx1">
                    <a:lumMod val="75000"/>
                    <a:lumOff val="25000"/>
                  </a:schemeClr>
                </a:solidFill>
                <a:ea typeface="Helvetica Light" charset="0"/>
                <a:cs typeface="Helvetica Light" charset="0"/>
              </a:rPr>
              <a:t>VHDL modeling</a:t>
            </a:r>
          </a:p>
          <a:p>
            <a:endParaRPr lang="en-US" dirty="0"/>
          </a:p>
        </p:txBody>
      </p:sp>
      <p:pic>
        <p:nvPicPr>
          <p:cNvPr id="5" name="Picture 1"/>
          <p:cNvPicPr>
            <a:picLocks noChangeAspect="1"/>
          </p:cNvPicPr>
          <p:nvPr/>
        </p:nvPicPr>
        <p:blipFill>
          <a:blip r:embed="rId2" cstate="print"/>
          <a:srcRect/>
          <a:stretch>
            <a:fillRect/>
          </a:stretch>
        </p:blipFill>
        <p:spPr bwMode="auto">
          <a:xfrm>
            <a:off x="-1905000" y="1633434"/>
            <a:ext cx="5273033" cy="45719"/>
          </a:xfrm>
          <a:prstGeom prst="rect">
            <a:avLst/>
          </a:prstGeom>
          <a:noFill/>
          <a:ln w="12700" cap="rnd">
            <a:noFill/>
            <a:round/>
            <a:headEnd/>
            <a:tailEnd/>
          </a:ln>
        </p:spPr>
      </p:pic>
      <p:pic>
        <p:nvPicPr>
          <p:cNvPr id="6" name="Content Placeholder 5"/>
          <p:cNvPicPr>
            <a:picLocks noGrp="1"/>
          </p:cNvPicPr>
          <p:nvPr>
            <p:ph sz="half" idx="2"/>
          </p:nvPr>
        </p:nvPicPr>
        <p:blipFill>
          <a:blip r:embed="rId3">
            <a:grayscl/>
          </a:blip>
          <a:stretch>
            <a:fillRect/>
          </a:stretch>
        </p:blipFill>
        <p:spPr>
          <a:xfrm>
            <a:off x="2514600" y="1981200"/>
            <a:ext cx="4648200" cy="6324600"/>
          </a:xfrm>
          <a:prstGeom prst="rect">
            <a:avLst/>
          </a:prstGeom>
        </p:spPr>
      </p:pic>
      <p:pic>
        <p:nvPicPr>
          <p:cNvPr id="7" name="Picture 1"/>
          <p:cNvPicPr>
            <a:picLocks noChangeAspect="1"/>
          </p:cNvPicPr>
          <p:nvPr/>
        </p:nvPicPr>
        <p:blipFill>
          <a:blip r:embed="rId4" cstate="print"/>
          <a:stretch>
            <a:fillRect/>
          </a:stretch>
        </p:blipFill>
        <p:spPr bwMode="auto">
          <a:xfrm flipH="1">
            <a:off x="7967675" y="1981200"/>
            <a:ext cx="109525" cy="6443133"/>
          </a:xfrm>
          <a:prstGeom prst="rect">
            <a:avLst/>
          </a:prstGeom>
          <a:noFill/>
          <a:ln>
            <a:noFill/>
          </a:ln>
        </p:spPr>
      </p:pic>
    </p:spTree>
    <p:extLst>
      <p:ext uri="{BB962C8B-B14F-4D97-AF65-F5344CB8AC3E}">
        <p14:creationId xmlns:p14="http://schemas.microsoft.com/office/powerpoint/2010/main" val="1853817550"/>
      </p:ext>
    </p:extLst>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AutoShape 7" descr="https://dl-web.dropbox.com/get/My%20MSU%20EcoCAR/Logos/Social%20Media%20Outlets/Flickr%20Glossy%20Metallic%20Round.png?w=beb59b3b"/>
          <p:cNvSpPr>
            <a:spLocks noChangeAspect="1" noChangeArrowheads="1"/>
          </p:cNvSpPr>
          <p:nvPr/>
        </p:nvSpPr>
        <p:spPr bwMode="auto">
          <a:xfrm>
            <a:off x="8642269" y="-274634"/>
            <a:ext cx="407195" cy="304801"/>
          </a:xfrm>
          <a:prstGeom prst="rect">
            <a:avLst/>
          </a:prstGeom>
          <a:noFill/>
          <a:ln w="9525">
            <a:noFill/>
            <a:miter lim="800000"/>
            <a:headEnd/>
            <a:tailEnd/>
          </a:ln>
        </p:spPr>
        <p:txBody>
          <a:bodyPr lIns="102376" tIns="51190" rIns="102376" bIns="51190"/>
          <a:lstStyle/>
          <a:p>
            <a:pPr defTabSz="654071"/>
            <a:endParaRPr lang="en-US" sz="4000"/>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6" y="8990557"/>
            <a:ext cx="3429000" cy="686846"/>
          </a:xfrm>
          <a:prstGeom prst="rect">
            <a:avLst/>
          </a:prstGeom>
          <a:noFill/>
          <a:ln w="9525">
            <a:noFill/>
            <a:miter lim="800000"/>
            <a:headEnd/>
            <a:tailEnd/>
          </a:ln>
        </p:spPr>
      </p:pic>
      <p:sp>
        <p:nvSpPr>
          <p:cNvPr id="3" name="Text Placeholder 2"/>
          <p:cNvSpPr>
            <a:spLocks noGrp="1"/>
          </p:cNvSpPr>
          <p:nvPr>
            <p:ph type="body" idx="1"/>
          </p:nvPr>
        </p:nvSpPr>
        <p:spPr/>
        <p:txBody>
          <a:bodyPr/>
          <a:lstStyle/>
          <a:p>
            <a:pPr defTabSz="492332" eaLnBrk="1">
              <a:lnSpc>
                <a:spcPct val="90000"/>
              </a:lnSpc>
              <a:spcBef>
                <a:spcPct val="0"/>
              </a:spcBef>
            </a:pPr>
            <a:r>
              <a:rPr lang="en-US" sz="5700" b="0" dirty="0" smtClean="0">
                <a:solidFill>
                  <a:srgbClr val="4C463D"/>
                </a:solidFill>
                <a:latin typeface="Helvetica" pitchFamily="34" charset="0"/>
                <a:ea typeface="Helvetica" pitchFamily="34" charset="0"/>
                <a:cs typeface="Helvetica" pitchFamily="34" charset="0"/>
                <a:sym typeface="Helvetica" pitchFamily="34" charset="0"/>
              </a:rPr>
              <a:t>PCB Design</a:t>
            </a:r>
            <a:endParaRPr lang="en-US" sz="5700" b="0" dirty="0">
              <a:solidFill>
                <a:srgbClr val="4C463D"/>
              </a:solidFill>
              <a:latin typeface="Helvetica" pitchFamily="34" charset="0"/>
              <a:ea typeface="Helvetica" pitchFamily="34" charset="0"/>
              <a:cs typeface="Helvetica" pitchFamily="34" charset="0"/>
              <a:sym typeface="Helvetica" pitchFamily="34" charset="0"/>
            </a:endParaRPr>
          </a:p>
        </p:txBody>
      </p:sp>
      <p:sp>
        <p:nvSpPr>
          <p:cNvPr id="6" name="Content Placeholder 5"/>
          <p:cNvSpPr>
            <a:spLocks noGrp="1"/>
          </p:cNvSpPr>
          <p:nvPr>
            <p:ph sz="half" idx="2"/>
          </p:nvPr>
        </p:nvSpPr>
        <p:spPr/>
        <p:txBody>
          <a:bodyPr/>
          <a:lstStyle/>
          <a:p>
            <a:pPr marL="639853" indent="-639853" eaLnBrk="1">
              <a:spcBef>
                <a:spcPct val="0"/>
              </a:spcBef>
              <a:buFont typeface="Arial" panose="020B0604020202020204" pitchFamily="34" charset="0"/>
              <a:buChar char="•"/>
            </a:pPr>
            <a:r>
              <a:rPr lang="en-US" sz="4000" kern="1200" dirty="0" smtClean="0">
                <a:latin typeface="Helvetica Light" charset="0"/>
              </a:rPr>
              <a:t>Breakout boards attached to PCB due soldering difficulties</a:t>
            </a:r>
          </a:p>
          <a:p>
            <a:pPr marL="639853" indent="-639853" eaLnBrk="1">
              <a:spcBef>
                <a:spcPct val="0"/>
              </a:spcBef>
              <a:buFont typeface="Arial" panose="020B0604020202020204" pitchFamily="34" charset="0"/>
              <a:buChar char="•"/>
            </a:pPr>
            <a:r>
              <a:rPr lang="en-US" sz="4000" kern="1200" dirty="0" smtClean="0">
                <a:latin typeface="Helvetica Light" charset="0"/>
              </a:rPr>
              <a:t>All other components components in TSSOP, TQFP, or 0805 packages</a:t>
            </a:r>
          </a:p>
          <a:p>
            <a:pPr marL="639853" indent="-639853" eaLnBrk="1">
              <a:spcBef>
                <a:spcPct val="0"/>
              </a:spcBef>
              <a:buFont typeface="Arial" panose="020B0604020202020204" pitchFamily="34" charset="0"/>
              <a:buChar char="•"/>
            </a:pPr>
            <a:r>
              <a:rPr lang="en-US" sz="4000" kern="1200" dirty="0" smtClean="0">
                <a:latin typeface="Helvetica Light" charset="0"/>
              </a:rPr>
              <a:t>Extra digital I/O pins on the microcontroller broken out to ease expanding capabilities</a:t>
            </a:r>
          </a:p>
          <a:p>
            <a:pPr marL="639853" indent="-639853" eaLnBrk="1">
              <a:spcBef>
                <a:spcPct val="0"/>
              </a:spcBef>
              <a:buFont typeface="Arial" panose="020B0604020202020204" pitchFamily="34" charset="0"/>
              <a:buChar char="•"/>
            </a:pPr>
            <a:endParaRPr lang="en-US" sz="4000" kern="1200" dirty="0" smtClean="0">
              <a:latin typeface="Helvetica Light" charset="0"/>
            </a:endParaRPr>
          </a:p>
          <a:p>
            <a:pPr marL="639853" indent="-639853" eaLnBrk="1">
              <a:spcBef>
                <a:spcPct val="0"/>
              </a:spcBef>
              <a:buFont typeface="Arial" panose="020B0604020202020204" pitchFamily="34" charset="0"/>
              <a:buChar char="•"/>
            </a:pPr>
            <a:endParaRPr lang="en-US" sz="4000" kern="1200" dirty="0">
              <a:latin typeface="Helvetica Light" charset="0"/>
            </a:endParaRPr>
          </a:p>
        </p:txBody>
      </p:sp>
      <p:sp>
        <p:nvSpPr>
          <p:cNvPr id="13" name="Rectangle 2"/>
          <p:cNvSpPr txBox="1">
            <a:spLocks noChangeArrowheads="1"/>
          </p:cNvSpPr>
          <p:nvPr/>
        </p:nvSpPr>
        <p:spPr>
          <a:xfrm>
            <a:off x="152399" y="685800"/>
            <a:ext cx="8305801" cy="1371601"/>
          </a:xfrm>
          <a:prstGeom prst="rect">
            <a:avLst/>
          </a:prstGeom>
        </p:spPr>
        <p:txBody>
          <a:bodyPr lIns="91421" tIns="45711" rIns="91421" bIns="45711"/>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algn="l" defTabSz="439651" eaLnBrk="1">
              <a:lnSpc>
                <a:spcPct val="90000"/>
              </a:lnSpc>
            </a:pPr>
            <a:r>
              <a:rPr lang="en-US" sz="6100" dirty="0" smtClean="0">
                <a:solidFill>
                  <a:srgbClr val="800000"/>
                </a:solidFill>
                <a:latin typeface="Helvetica Neue"/>
                <a:ea typeface="Helvetica" pitchFamily="34" charset="0"/>
                <a:cs typeface="Helvetica Neue"/>
              </a:rPr>
              <a:t>PCB</a:t>
            </a:r>
            <a:endParaRPr lang="en-US" sz="6100" dirty="0">
              <a:solidFill>
                <a:srgbClr val="800000"/>
              </a:solidFill>
              <a:latin typeface="Helvetica Neue"/>
              <a:ea typeface="Helvetica" pitchFamily="34" charset="0"/>
              <a:cs typeface="Helvetica Neue"/>
            </a:endParaRPr>
          </a:p>
        </p:txBody>
      </p:sp>
      <p:pic>
        <p:nvPicPr>
          <p:cNvPr id="15" name="Picture 1"/>
          <p:cNvPicPr>
            <a:picLocks noChangeAspect="1"/>
          </p:cNvPicPr>
          <p:nvPr/>
        </p:nvPicPr>
        <p:blipFill>
          <a:blip r:embed="rId5" cstate="print"/>
          <a:srcRect/>
          <a:stretch>
            <a:fillRect/>
          </a:stretch>
        </p:blipFill>
        <p:spPr bwMode="auto">
          <a:xfrm>
            <a:off x="-2590800" y="1554480"/>
            <a:ext cx="6545844" cy="45720"/>
          </a:xfrm>
          <a:prstGeom prst="rect">
            <a:avLst/>
          </a:prstGeom>
          <a:noFill/>
          <a:ln w="12700" cap="rnd">
            <a:noFill/>
            <a:round/>
            <a:headEnd/>
            <a:tailEnd/>
          </a:ln>
        </p:spPr>
      </p:pic>
      <p:pic>
        <p:nvPicPr>
          <p:cNvPr id="7" name="Content Placeholder 6"/>
          <p:cNvPicPr>
            <a:picLocks noGrp="1" noChangeAspect="1"/>
          </p:cNvPicPr>
          <p:nvPr>
            <p:ph sz="quarter" idx="4"/>
          </p:nvPr>
        </p:nvPicPr>
        <p:blipFill>
          <a:blip r:embed="rId6" cstate="print">
            <a:extLst>
              <a:ext uri="{28A0092B-C50C-407E-A947-70E740481C1C}">
                <a14:useLocalDpi xmlns:a14="http://schemas.microsoft.com/office/drawing/2010/main" val="0"/>
              </a:ext>
            </a:extLst>
          </a:blip>
          <a:stretch>
            <a:fillRect/>
          </a:stretch>
        </p:blipFill>
        <p:spPr>
          <a:xfrm>
            <a:off x="10466232" y="838200"/>
            <a:ext cx="4926168" cy="6858000"/>
          </a:xfrm>
        </p:spPr>
      </p:pic>
      <p:sp>
        <p:nvSpPr>
          <p:cNvPr id="14" name="Text Placeholder 2"/>
          <p:cNvSpPr>
            <a:spLocks noGrp="1"/>
          </p:cNvSpPr>
          <p:nvPr>
            <p:ph type="body" idx="1"/>
          </p:nvPr>
        </p:nvSpPr>
        <p:spPr>
          <a:xfrm>
            <a:off x="10520069" y="7696200"/>
            <a:ext cx="4872331" cy="609600"/>
          </a:xfrm>
        </p:spPr>
        <p:txBody>
          <a:bodyPr/>
          <a:lstStyle/>
          <a:p>
            <a:pPr algn="ctr" defTabSz="492332" eaLnBrk="1">
              <a:lnSpc>
                <a:spcPct val="90000"/>
              </a:lnSpc>
              <a:spcBef>
                <a:spcPct val="0"/>
              </a:spcBef>
            </a:pPr>
            <a:r>
              <a:rPr lang="en-US" sz="3200" b="0" dirty="0" smtClean="0">
                <a:solidFill>
                  <a:srgbClr val="4C463D"/>
                </a:solidFill>
                <a:latin typeface="Helvetica" pitchFamily="34" charset="0"/>
                <a:ea typeface="Helvetica" pitchFamily="34" charset="0"/>
                <a:cs typeface="Helvetica" pitchFamily="34" charset="0"/>
                <a:sym typeface="Helvetica" pitchFamily="34" charset="0"/>
              </a:rPr>
              <a:t>Render of front of PCB.</a:t>
            </a:r>
            <a:endParaRPr lang="en-US" sz="3200" b="0" dirty="0">
              <a:solidFill>
                <a:srgbClr val="4C463D"/>
              </a:solidFill>
              <a:latin typeface="Helvetica" pitchFamily="34" charset="0"/>
              <a:ea typeface="Helvetica" pitchFamily="34" charset="0"/>
              <a:cs typeface="Helvetica" pitchFamily="34" charset="0"/>
              <a:sym typeface="Helvetica" pitchFamily="34" charset="0"/>
            </a:endParaRPr>
          </a:p>
        </p:txBody>
      </p:sp>
      <p:sp>
        <p:nvSpPr>
          <p:cNvPr id="16" name="Rectangle 2"/>
          <p:cNvSpPr txBox="1">
            <a:spLocks noChangeArrowheads="1"/>
          </p:cNvSpPr>
          <p:nvPr/>
        </p:nvSpPr>
        <p:spPr>
          <a:xfrm>
            <a:off x="6711060" y="9065387"/>
            <a:ext cx="4269603" cy="537177"/>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Preston and George</a:t>
            </a:r>
            <a:endParaRPr lang="en-US" sz="3200" kern="0" dirty="0">
              <a:solidFill>
                <a:srgbClr val="710505"/>
              </a:solidFill>
            </a:endParaRPr>
          </a:p>
        </p:txBody>
      </p:sp>
    </p:spTree>
    <p:extLst>
      <p:ext uri="{BB962C8B-B14F-4D97-AF65-F5344CB8AC3E}">
        <p14:creationId xmlns:p14="http://schemas.microsoft.com/office/powerpoint/2010/main" val="4176338165"/>
      </p:ext>
    </p:extLst>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AutoShape 7" descr="https://dl-web.dropbox.com/get/My%20MSU%20EcoCAR/Logos/Social%20Media%20Outlets/Flickr%20Glossy%20Metallic%20Round.png?w=beb59b3b"/>
          <p:cNvSpPr>
            <a:spLocks noChangeAspect="1" noChangeArrowheads="1"/>
          </p:cNvSpPr>
          <p:nvPr/>
        </p:nvSpPr>
        <p:spPr bwMode="auto">
          <a:xfrm>
            <a:off x="8642269" y="-274634"/>
            <a:ext cx="407195" cy="304801"/>
          </a:xfrm>
          <a:prstGeom prst="rect">
            <a:avLst/>
          </a:prstGeom>
          <a:noFill/>
          <a:ln w="9525">
            <a:noFill/>
            <a:miter lim="800000"/>
            <a:headEnd/>
            <a:tailEnd/>
          </a:ln>
        </p:spPr>
        <p:txBody>
          <a:bodyPr lIns="102376" tIns="51190" rIns="102376" bIns="51190"/>
          <a:lstStyle/>
          <a:p>
            <a:pPr defTabSz="654071"/>
            <a:endParaRPr lang="en-US" sz="4000"/>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6" y="8990557"/>
            <a:ext cx="3429000" cy="686846"/>
          </a:xfrm>
          <a:prstGeom prst="rect">
            <a:avLst/>
          </a:prstGeom>
          <a:noFill/>
          <a:ln w="9525">
            <a:noFill/>
            <a:miter lim="800000"/>
            <a:headEnd/>
            <a:tailEnd/>
          </a:ln>
        </p:spPr>
      </p:pic>
      <p:sp>
        <p:nvSpPr>
          <p:cNvPr id="3" name="Text Placeholder 2"/>
          <p:cNvSpPr>
            <a:spLocks noGrp="1"/>
          </p:cNvSpPr>
          <p:nvPr>
            <p:ph type="body" idx="1"/>
          </p:nvPr>
        </p:nvSpPr>
        <p:spPr/>
        <p:txBody>
          <a:bodyPr/>
          <a:lstStyle/>
          <a:p>
            <a:pPr defTabSz="492332" eaLnBrk="1">
              <a:lnSpc>
                <a:spcPct val="90000"/>
              </a:lnSpc>
              <a:spcBef>
                <a:spcPct val="0"/>
              </a:spcBef>
            </a:pPr>
            <a:r>
              <a:rPr lang="en-US" sz="5700" b="0" dirty="0" smtClean="0">
                <a:solidFill>
                  <a:srgbClr val="4C463D"/>
                </a:solidFill>
                <a:latin typeface="Helvetica" pitchFamily="34" charset="0"/>
                <a:ea typeface="Helvetica" pitchFamily="34" charset="0"/>
                <a:cs typeface="Helvetica" pitchFamily="34" charset="0"/>
                <a:sym typeface="Helvetica" pitchFamily="34" charset="0"/>
              </a:rPr>
              <a:t>PCB Design</a:t>
            </a:r>
            <a:endParaRPr lang="en-US" sz="5700" b="0" dirty="0">
              <a:solidFill>
                <a:srgbClr val="4C463D"/>
              </a:solidFill>
              <a:latin typeface="Helvetica" pitchFamily="34" charset="0"/>
              <a:ea typeface="Helvetica" pitchFamily="34" charset="0"/>
              <a:cs typeface="Helvetica" pitchFamily="34" charset="0"/>
              <a:sym typeface="Helvetica" pitchFamily="34" charset="0"/>
            </a:endParaRPr>
          </a:p>
        </p:txBody>
      </p:sp>
      <p:sp>
        <p:nvSpPr>
          <p:cNvPr id="6" name="Content Placeholder 5"/>
          <p:cNvSpPr>
            <a:spLocks noGrp="1"/>
          </p:cNvSpPr>
          <p:nvPr>
            <p:ph sz="half" idx="2"/>
          </p:nvPr>
        </p:nvSpPr>
        <p:spPr/>
        <p:txBody>
          <a:bodyPr/>
          <a:lstStyle/>
          <a:p>
            <a:pPr marL="639853" indent="-639853" eaLnBrk="1">
              <a:spcBef>
                <a:spcPct val="0"/>
              </a:spcBef>
              <a:buFont typeface="Arial" panose="020B0604020202020204" pitchFamily="34" charset="0"/>
              <a:buChar char="•"/>
            </a:pPr>
            <a:r>
              <a:rPr lang="en-US" sz="4000" kern="1200" dirty="0" smtClean="0">
                <a:latin typeface="Helvetica Light" charset="0"/>
              </a:rPr>
              <a:t>Ground plane used to reduce noise</a:t>
            </a:r>
          </a:p>
          <a:p>
            <a:pPr marL="639853" indent="-639853" eaLnBrk="1">
              <a:spcBef>
                <a:spcPct val="0"/>
              </a:spcBef>
              <a:buFont typeface="Arial" panose="020B0604020202020204" pitchFamily="34" charset="0"/>
              <a:buChar char="•"/>
            </a:pPr>
            <a:r>
              <a:rPr lang="en-US" sz="4000" kern="1200" dirty="0" smtClean="0">
                <a:latin typeface="Helvetica Light" charset="0"/>
              </a:rPr>
              <a:t>Traces placed to reduce crosstalk</a:t>
            </a:r>
          </a:p>
          <a:p>
            <a:pPr marL="639853" indent="-639853" eaLnBrk="1">
              <a:spcBef>
                <a:spcPct val="0"/>
              </a:spcBef>
              <a:buFont typeface="Arial" panose="020B0604020202020204" pitchFamily="34" charset="0"/>
              <a:buChar char="•"/>
            </a:pPr>
            <a:r>
              <a:rPr lang="en-US" sz="4000" kern="1200" dirty="0" smtClean="0">
                <a:latin typeface="Helvetica Light" charset="0"/>
              </a:rPr>
              <a:t>All pins used on the microcontroller broken out to ease testing and debugging</a:t>
            </a:r>
          </a:p>
          <a:p>
            <a:pPr marL="639853" indent="-639853" eaLnBrk="1">
              <a:spcBef>
                <a:spcPct val="0"/>
              </a:spcBef>
              <a:buFont typeface="Arial" panose="020B0604020202020204" pitchFamily="34" charset="0"/>
              <a:buChar char="•"/>
            </a:pPr>
            <a:endParaRPr lang="en-US" sz="4000" kern="1200" dirty="0" smtClean="0">
              <a:latin typeface="Helvetica Light" charset="0"/>
            </a:endParaRPr>
          </a:p>
          <a:p>
            <a:pPr marL="639853" indent="-639853" eaLnBrk="1">
              <a:spcBef>
                <a:spcPct val="0"/>
              </a:spcBef>
              <a:buFont typeface="Arial" panose="020B0604020202020204" pitchFamily="34" charset="0"/>
              <a:buChar char="•"/>
            </a:pPr>
            <a:endParaRPr lang="en-US" sz="4000" kern="1200" dirty="0" smtClean="0">
              <a:latin typeface="Helvetica Light" charset="0"/>
            </a:endParaRPr>
          </a:p>
          <a:p>
            <a:pPr marL="639853" indent="-639853" eaLnBrk="1">
              <a:spcBef>
                <a:spcPct val="0"/>
              </a:spcBef>
              <a:buFont typeface="Arial" panose="020B0604020202020204" pitchFamily="34" charset="0"/>
              <a:buChar char="•"/>
            </a:pPr>
            <a:endParaRPr lang="en-US" sz="4000" kern="1200" dirty="0">
              <a:latin typeface="Helvetica Light" charset="0"/>
            </a:endParaRPr>
          </a:p>
        </p:txBody>
      </p:sp>
      <p:sp>
        <p:nvSpPr>
          <p:cNvPr id="13" name="Rectangle 2"/>
          <p:cNvSpPr txBox="1">
            <a:spLocks noChangeArrowheads="1"/>
          </p:cNvSpPr>
          <p:nvPr/>
        </p:nvSpPr>
        <p:spPr>
          <a:xfrm>
            <a:off x="152399" y="685800"/>
            <a:ext cx="8305801" cy="1371601"/>
          </a:xfrm>
          <a:prstGeom prst="rect">
            <a:avLst/>
          </a:prstGeom>
        </p:spPr>
        <p:txBody>
          <a:bodyPr lIns="91421" tIns="45711" rIns="91421" bIns="45711"/>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algn="l" defTabSz="439651" eaLnBrk="1">
              <a:lnSpc>
                <a:spcPct val="90000"/>
              </a:lnSpc>
            </a:pPr>
            <a:r>
              <a:rPr lang="en-US" sz="6100" dirty="0" smtClean="0">
                <a:solidFill>
                  <a:srgbClr val="800000"/>
                </a:solidFill>
                <a:latin typeface="Helvetica Neue"/>
                <a:ea typeface="Helvetica" pitchFamily="34" charset="0"/>
                <a:cs typeface="Helvetica Neue"/>
              </a:rPr>
              <a:t>PCB</a:t>
            </a:r>
            <a:endParaRPr lang="en-US" sz="6100" dirty="0">
              <a:solidFill>
                <a:srgbClr val="800000"/>
              </a:solidFill>
              <a:latin typeface="Helvetica Neue"/>
              <a:ea typeface="Helvetica" pitchFamily="34" charset="0"/>
              <a:cs typeface="Helvetica Neue"/>
            </a:endParaRPr>
          </a:p>
        </p:txBody>
      </p:sp>
      <p:pic>
        <p:nvPicPr>
          <p:cNvPr id="15" name="Picture 1"/>
          <p:cNvPicPr>
            <a:picLocks noChangeAspect="1"/>
          </p:cNvPicPr>
          <p:nvPr/>
        </p:nvPicPr>
        <p:blipFill>
          <a:blip r:embed="rId5" cstate="print"/>
          <a:srcRect/>
          <a:stretch>
            <a:fillRect/>
          </a:stretch>
        </p:blipFill>
        <p:spPr bwMode="auto">
          <a:xfrm>
            <a:off x="-2590800" y="1554480"/>
            <a:ext cx="6545844" cy="45720"/>
          </a:xfrm>
          <a:prstGeom prst="rect">
            <a:avLst/>
          </a:prstGeom>
          <a:noFill/>
          <a:ln w="12700" cap="rnd">
            <a:noFill/>
            <a:round/>
            <a:headEnd/>
            <a:tailEnd/>
          </a:ln>
        </p:spPr>
      </p:pic>
      <p:sp>
        <p:nvSpPr>
          <p:cNvPr id="14" name="Text Placeholder 2"/>
          <p:cNvSpPr>
            <a:spLocks noGrp="1"/>
          </p:cNvSpPr>
          <p:nvPr>
            <p:ph type="body" idx="1"/>
          </p:nvPr>
        </p:nvSpPr>
        <p:spPr>
          <a:xfrm>
            <a:off x="10520069" y="7696200"/>
            <a:ext cx="4872331" cy="609600"/>
          </a:xfrm>
        </p:spPr>
        <p:txBody>
          <a:bodyPr/>
          <a:lstStyle/>
          <a:p>
            <a:pPr algn="ctr" defTabSz="492332" eaLnBrk="1">
              <a:lnSpc>
                <a:spcPct val="90000"/>
              </a:lnSpc>
              <a:spcBef>
                <a:spcPct val="0"/>
              </a:spcBef>
            </a:pPr>
            <a:r>
              <a:rPr lang="en-US" sz="3200" b="0" dirty="0" smtClean="0">
                <a:solidFill>
                  <a:srgbClr val="4C463D"/>
                </a:solidFill>
                <a:latin typeface="Helvetica" pitchFamily="34" charset="0"/>
                <a:ea typeface="Helvetica" pitchFamily="34" charset="0"/>
                <a:cs typeface="Helvetica" pitchFamily="34" charset="0"/>
                <a:sym typeface="Helvetica" pitchFamily="34" charset="0"/>
              </a:rPr>
              <a:t>Render of back of PCB.</a:t>
            </a:r>
            <a:endParaRPr lang="en-US" sz="3200" b="0" dirty="0">
              <a:solidFill>
                <a:srgbClr val="4C463D"/>
              </a:solidFill>
              <a:latin typeface="Helvetica" pitchFamily="34" charset="0"/>
              <a:ea typeface="Helvetica" pitchFamily="34" charset="0"/>
              <a:cs typeface="Helvetica" pitchFamily="34" charset="0"/>
              <a:sym typeface="Helvetica" pitchFamily="34" charset="0"/>
            </a:endParaRPr>
          </a:p>
        </p:txBody>
      </p:sp>
      <p:pic>
        <p:nvPicPr>
          <p:cNvPr id="4" name="Content Placeholder 3"/>
          <p:cNvPicPr>
            <a:picLocks noGrp="1" noChangeAspect="1"/>
          </p:cNvPicPr>
          <p:nvPr>
            <p:ph sz="quarter" idx="4"/>
          </p:nvPr>
        </p:nvPicPr>
        <p:blipFill>
          <a:blip r:embed="rId6" cstate="print">
            <a:extLst>
              <a:ext uri="{28A0092B-C50C-407E-A947-70E740481C1C}">
                <a14:useLocalDpi xmlns:a14="http://schemas.microsoft.com/office/drawing/2010/main" val="0"/>
              </a:ext>
            </a:extLst>
          </a:blip>
          <a:stretch>
            <a:fillRect/>
          </a:stretch>
        </p:blipFill>
        <p:spPr>
          <a:xfrm>
            <a:off x="10469880" y="841248"/>
            <a:ext cx="4926168" cy="6858000"/>
          </a:xfrm>
        </p:spPr>
      </p:pic>
      <p:sp>
        <p:nvSpPr>
          <p:cNvPr id="16" name="Rectangle 2"/>
          <p:cNvSpPr txBox="1">
            <a:spLocks noChangeArrowheads="1"/>
          </p:cNvSpPr>
          <p:nvPr/>
        </p:nvSpPr>
        <p:spPr>
          <a:xfrm>
            <a:off x="6711060" y="9065387"/>
            <a:ext cx="4269603" cy="537177"/>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Preston and George</a:t>
            </a:r>
            <a:endParaRPr lang="en-US" sz="3200" kern="0" dirty="0">
              <a:solidFill>
                <a:srgbClr val="710505"/>
              </a:solidFill>
            </a:endParaRPr>
          </a:p>
        </p:txBody>
      </p:sp>
    </p:spTree>
    <p:extLst>
      <p:ext uri="{BB962C8B-B14F-4D97-AF65-F5344CB8AC3E}">
        <p14:creationId xmlns:p14="http://schemas.microsoft.com/office/powerpoint/2010/main" val="1399515723"/>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AutoShape 7" descr="https://dl-web.dropbox.com/get/My%20MSU%20EcoCAR/Logos/Social%20Media%20Outlets/Flickr%20Glossy%20Metallic%20Round.png?w=beb59b3b"/>
          <p:cNvSpPr>
            <a:spLocks noChangeAspect="1" noChangeArrowheads="1"/>
          </p:cNvSpPr>
          <p:nvPr/>
        </p:nvSpPr>
        <p:spPr bwMode="auto">
          <a:xfrm>
            <a:off x="8642269" y="-274634"/>
            <a:ext cx="407195" cy="304801"/>
          </a:xfrm>
          <a:prstGeom prst="rect">
            <a:avLst/>
          </a:prstGeom>
          <a:noFill/>
          <a:ln w="9525">
            <a:noFill/>
            <a:miter lim="800000"/>
            <a:headEnd/>
            <a:tailEnd/>
          </a:ln>
        </p:spPr>
        <p:txBody>
          <a:bodyPr lIns="102376" tIns="51190" rIns="102376" bIns="51190"/>
          <a:lstStyle/>
          <a:p>
            <a:pPr defTabSz="654071"/>
            <a:endParaRPr lang="en-US" sz="4000"/>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6" y="8990557"/>
            <a:ext cx="3429000" cy="686846"/>
          </a:xfrm>
          <a:prstGeom prst="rect">
            <a:avLst/>
          </a:prstGeom>
          <a:noFill/>
          <a:ln w="9525">
            <a:noFill/>
            <a:miter lim="800000"/>
            <a:headEnd/>
            <a:tailEnd/>
          </a:ln>
        </p:spPr>
      </p:pic>
      <p:sp>
        <p:nvSpPr>
          <p:cNvPr id="3" name="Text Placeholder 2"/>
          <p:cNvSpPr>
            <a:spLocks noGrp="1"/>
          </p:cNvSpPr>
          <p:nvPr>
            <p:ph type="body" idx="1"/>
          </p:nvPr>
        </p:nvSpPr>
        <p:spPr/>
        <p:txBody>
          <a:bodyPr/>
          <a:lstStyle/>
          <a:p>
            <a:pPr defTabSz="492332" eaLnBrk="1">
              <a:lnSpc>
                <a:spcPct val="90000"/>
              </a:lnSpc>
              <a:spcBef>
                <a:spcPct val="0"/>
              </a:spcBef>
            </a:pPr>
            <a:r>
              <a:rPr lang="en-US" sz="5700" b="0" dirty="0" smtClean="0">
                <a:solidFill>
                  <a:srgbClr val="4C463D"/>
                </a:solidFill>
                <a:latin typeface="Helvetica" pitchFamily="34" charset="0"/>
                <a:ea typeface="Helvetica" pitchFamily="34" charset="0"/>
                <a:cs typeface="Helvetica" pitchFamily="34" charset="0"/>
                <a:sym typeface="Helvetica" pitchFamily="34" charset="0"/>
              </a:rPr>
              <a:t>Housing Design</a:t>
            </a:r>
            <a:endParaRPr lang="en-US" sz="5700" b="0" dirty="0">
              <a:solidFill>
                <a:srgbClr val="4C463D"/>
              </a:solidFill>
              <a:latin typeface="Helvetica" pitchFamily="34" charset="0"/>
              <a:ea typeface="Helvetica" pitchFamily="34" charset="0"/>
              <a:cs typeface="Helvetica" pitchFamily="34" charset="0"/>
              <a:sym typeface="Helvetica" pitchFamily="34" charset="0"/>
            </a:endParaRPr>
          </a:p>
        </p:txBody>
      </p:sp>
      <p:sp>
        <p:nvSpPr>
          <p:cNvPr id="6" name="Content Placeholder 5"/>
          <p:cNvSpPr>
            <a:spLocks noGrp="1"/>
          </p:cNvSpPr>
          <p:nvPr>
            <p:ph sz="half" idx="2"/>
          </p:nvPr>
        </p:nvSpPr>
        <p:spPr/>
        <p:txBody>
          <a:bodyPr/>
          <a:lstStyle/>
          <a:p>
            <a:pPr marL="639853" indent="-639853" eaLnBrk="1">
              <a:spcBef>
                <a:spcPct val="0"/>
              </a:spcBef>
              <a:buFont typeface="Arial" panose="020B0604020202020204" pitchFamily="34" charset="0"/>
              <a:buChar char="•"/>
            </a:pPr>
            <a:r>
              <a:rPr lang="en-US" sz="4000" kern="1200" dirty="0" smtClean="0">
                <a:latin typeface="Helvetica Light" charset="0"/>
              </a:rPr>
              <a:t>Aluminum used for housing to meet load requirements</a:t>
            </a:r>
          </a:p>
          <a:p>
            <a:pPr marL="639853" indent="-639853" eaLnBrk="1">
              <a:spcBef>
                <a:spcPct val="0"/>
              </a:spcBef>
              <a:buFont typeface="Arial" panose="020B0604020202020204" pitchFamily="34" charset="0"/>
              <a:buChar char="•"/>
            </a:pPr>
            <a:r>
              <a:rPr lang="en-US" sz="4000" kern="1200" dirty="0" smtClean="0">
                <a:latin typeface="Helvetica Light" charset="0"/>
              </a:rPr>
              <a:t>Designed for manufacturing on a CNC machine</a:t>
            </a:r>
          </a:p>
          <a:p>
            <a:pPr marL="639853" indent="-639853" eaLnBrk="1">
              <a:spcBef>
                <a:spcPct val="0"/>
              </a:spcBef>
              <a:buFont typeface="Arial" panose="020B0604020202020204" pitchFamily="34" charset="0"/>
              <a:buChar char="•"/>
            </a:pPr>
            <a:r>
              <a:rPr lang="en-US" sz="4000" kern="1200" dirty="0" smtClean="0">
                <a:latin typeface="Helvetica Light" charset="0"/>
              </a:rPr>
              <a:t>Quote requested from </a:t>
            </a:r>
            <a:r>
              <a:rPr lang="en-US" sz="4000" kern="1200" dirty="0" smtClean="0">
                <a:latin typeface="Helvetica Light" charset="0"/>
              </a:rPr>
              <a:t>Proto Labs</a:t>
            </a:r>
            <a:endParaRPr lang="en-US" sz="4000" kern="1200" dirty="0" smtClean="0">
              <a:latin typeface="Helvetica Light" charset="0"/>
            </a:endParaRPr>
          </a:p>
          <a:p>
            <a:pPr marL="639853" indent="-639853" eaLnBrk="1">
              <a:spcBef>
                <a:spcPct val="0"/>
              </a:spcBef>
              <a:buFont typeface="Arial" panose="020B0604020202020204" pitchFamily="34" charset="0"/>
              <a:buChar char="•"/>
            </a:pPr>
            <a:r>
              <a:rPr lang="en-US" sz="4000" kern="1200" dirty="0" smtClean="0">
                <a:latin typeface="Helvetica Light" charset="0"/>
              </a:rPr>
              <a:t>For full scale manufacturing casting from mold would be used</a:t>
            </a:r>
          </a:p>
          <a:p>
            <a:pPr marL="639853" indent="-639853" eaLnBrk="1">
              <a:spcBef>
                <a:spcPct val="0"/>
              </a:spcBef>
              <a:buFont typeface="Arial" panose="020B0604020202020204" pitchFamily="34" charset="0"/>
              <a:buChar char="•"/>
            </a:pPr>
            <a:endParaRPr lang="en-US" sz="4000" kern="1200" dirty="0" smtClean="0">
              <a:latin typeface="Helvetica Light" charset="0"/>
            </a:endParaRPr>
          </a:p>
          <a:p>
            <a:pPr marL="639853" indent="-639853" eaLnBrk="1">
              <a:spcBef>
                <a:spcPct val="0"/>
              </a:spcBef>
              <a:buFont typeface="Arial" panose="020B0604020202020204" pitchFamily="34" charset="0"/>
              <a:buChar char="•"/>
            </a:pPr>
            <a:endParaRPr lang="en-US" sz="4000" kern="1200" dirty="0" smtClean="0">
              <a:latin typeface="Helvetica Light" charset="0"/>
            </a:endParaRPr>
          </a:p>
          <a:p>
            <a:pPr marL="639853" indent="-639853" eaLnBrk="1">
              <a:spcBef>
                <a:spcPct val="0"/>
              </a:spcBef>
              <a:buFont typeface="Arial" panose="020B0604020202020204" pitchFamily="34" charset="0"/>
              <a:buChar char="•"/>
            </a:pPr>
            <a:endParaRPr lang="en-US" sz="4000" kern="1200" dirty="0">
              <a:latin typeface="Helvetica Light" charset="0"/>
            </a:endParaRPr>
          </a:p>
        </p:txBody>
      </p:sp>
      <p:sp>
        <p:nvSpPr>
          <p:cNvPr id="13" name="Rectangle 2"/>
          <p:cNvSpPr txBox="1">
            <a:spLocks noChangeArrowheads="1"/>
          </p:cNvSpPr>
          <p:nvPr/>
        </p:nvSpPr>
        <p:spPr>
          <a:xfrm>
            <a:off x="152399" y="685800"/>
            <a:ext cx="8305801" cy="1371601"/>
          </a:xfrm>
          <a:prstGeom prst="rect">
            <a:avLst/>
          </a:prstGeom>
        </p:spPr>
        <p:txBody>
          <a:bodyPr lIns="91421" tIns="45711" rIns="91421" bIns="45711"/>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algn="l" defTabSz="439651" eaLnBrk="1">
              <a:lnSpc>
                <a:spcPct val="90000"/>
              </a:lnSpc>
            </a:pPr>
            <a:r>
              <a:rPr lang="en-US" sz="6100" dirty="0" smtClean="0">
                <a:solidFill>
                  <a:srgbClr val="800000"/>
                </a:solidFill>
                <a:latin typeface="Helvetica Neue"/>
                <a:ea typeface="Helvetica" pitchFamily="34" charset="0"/>
                <a:cs typeface="Helvetica Neue"/>
              </a:rPr>
              <a:t>Housing</a:t>
            </a:r>
            <a:endParaRPr lang="en-US" sz="6100" dirty="0">
              <a:solidFill>
                <a:srgbClr val="800000"/>
              </a:solidFill>
              <a:latin typeface="Helvetica Neue"/>
              <a:ea typeface="Helvetica" pitchFamily="34" charset="0"/>
              <a:cs typeface="Helvetica Neue"/>
            </a:endParaRPr>
          </a:p>
        </p:txBody>
      </p:sp>
      <p:pic>
        <p:nvPicPr>
          <p:cNvPr id="15" name="Picture 1"/>
          <p:cNvPicPr>
            <a:picLocks noChangeAspect="1"/>
          </p:cNvPicPr>
          <p:nvPr/>
        </p:nvPicPr>
        <p:blipFill>
          <a:blip r:embed="rId5" cstate="print"/>
          <a:srcRect/>
          <a:stretch>
            <a:fillRect/>
          </a:stretch>
        </p:blipFill>
        <p:spPr bwMode="auto">
          <a:xfrm>
            <a:off x="-2590800" y="1554480"/>
            <a:ext cx="6545844" cy="45720"/>
          </a:xfrm>
          <a:prstGeom prst="rect">
            <a:avLst/>
          </a:prstGeom>
          <a:noFill/>
          <a:ln w="12700" cap="rnd">
            <a:noFill/>
            <a:round/>
            <a:headEnd/>
            <a:tailEnd/>
          </a:ln>
        </p:spPr>
      </p:pic>
      <p:sp>
        <p:nvSpPr>
          <p:cNvPr id="14" name="Text Placeholder 2"/>
          <p:cNvSpPr>
            <a:spLocks noGrp="1"/>
          </p:cNvSpPr>
          <p:nvPr>
            <p:ph type="body" idx="1"/>
          </p:nvPr>
        </p:nvSpPr>
        <p:spPr>
          <a:xfrm>
            <a:off x="10520069" y="7696200"/>
            <a:ext cx="4872331" cy="609600"/>
          </a:xfrm>
        </p:spPr>
        <p:txBody>
          <a:bodyPr/>
          <a:lstStyle/>
          <a:p>
            <a:pPr algn="ctr" defTabSz="492332" eaLnBrk="1">
              <a:lnSpc>
                <a:spcPct val="90000"/>
              </a:lnSpc>
              <a:spcBef>
                <a:spcPct val="0"/>
              </a:spcBef>
            </a:pPr>
            <a:r>
              <a:rPr lang="en-US" sz="3200" b="0" dirty="0" smtClean="0">
                <a:solidFill>
                  <a:srgbClr val="4C463D"/>
                </a:solidFill>
                <a:latin typeface="Helvetica" pitchFamily="34" charset="0"/>
                <a:ea typeface="Helvetica" pitchFamily="34" charset="0"/>
                <a:cs typeface="Helvetica" pitchFamily="34" charset="0"/>
                <a:sym typeface="Helvetica" pitchFamily="34" charset="0"/>
              </a:rPr>
              <a:t>3D Render of Housing</a:t>
            </a:r>
            <a:endParaRPr lang="en-US" sz="3200" b="0" dirty="0">
              <a:solidFill>
                <a:srgbClr val="4C463D"/>
              </a:solidFill>
              <a:latin typeface="Helvetica" pitchFamily="34" charset="0"/>
              <a:ea typeface="Helvetica" pitchFamily="34" charset="0"/>
              <a:cs typeface="Helvetica" pitchFamily="34" charset="0"/>
              <a:sym typeface="Helvetica" pitchFamily="34" charset="0"/>
            </a:endParaRPr>
          </a:p>
        </p:txBody>
      </p:sp>
      <p:pic>
        <p:nvPicPr>
          <p:cNvPr id="4" name="Content Placeholder 3"/>
          <p:cNvPicPr>
            <a:picLocks noGrp="1" noChangeAspect="1"/>
          </p:cNvPicPr>
          <p:nvPr>
            <p:ph sz="quarter" idx="4"/>
          </p:nvPr>
        </p:nvPicPr>
        <p:blipFill>
          <a:blip r:embed="rId6" cstate="print">
            <a:extLst>
              <a:ext uri="{28A0092B-C50C-407E-A947-70E740481C1C}">
                <a14:useLocalDpi xmlns:a14="http://schemas.microsoft.com/office/drawing/2010/main" val="0"/>
              </a:ext>
            </a:extLst>
          </a:blip>
          <a:stretch>
            <a:fillRect/>
          </a:stretch>
        </p:blipFill>
        <p:spPr>
          <a:xfrm>
            <a:off x="8655558" y="2036619"/>
            <a:ext cx="8260842" cy="5566582"/>
          </a:xfrm>
        </p:spPr>
      </p:pic>
      <p:sp>
        <p:nvSpPr>
          <p:cNvPr id="16" name="Rectangle 2"/>
          <p:cNvSpPr txBox="1">
            <a:spLocks noChangeArrowheads="1"/>
          </p:cNvSpPr>
          <p:nvPr/>
        </p:nvSpPr>
        <p:spPr>
          <a:xfrm>
            <a:off x="6711060" y="9065387"/>
            <a:ext cx="4269603" cy="537177"/>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Preston </a:t>
            </a:r>
            <a:r>
              <a:rPr lang="en-US" sz="3200" kern="0" dirty="0" smtClean="0">
                <a:solidFill>
                  <a:srgbClr val="710505"/>
                </a:solidFill>
              </a:rPr>
              <a:t>and </a:t>
            </a:r>
            <a:r>
              <a:rPr lang="en-US" sz="3200" kern="0" dirty="0" smtClean="0">
                <a:solidFill>
                  <a:srgbClr val="710505"/>
                </a:solidFill>
              </a:rPr>
              <a:t>Lee</a:t>
            </a:r>
            <a:endParaRPr lang="en-US" sz="3200" kern="0" dirty="0">
              <a:solidFill>
                <a:srgbClr val="710505"/>
              </a:solidFill>
            </a:endParaRPr>
          </a:p>
        </p:txBody>
      </p:sp>
    </p:spTree>
    <p:extLst>
      <p:ext uri="{BB962C8B-B14F-4D97-AF65-F5344CB8AC3E}">
        <p14:creationId xmlns:p14="http://schemas.microsoft.com/office/powerpoint/2010/main" val="1003641570"/>
      </p:ext>
    </p:extLst>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ropbox\Senior_Design\Submittals\Mid Presentation - Design II\Packaging\Package Sandwi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170" y="3962400"/>
            <a:ext cx="15481392" cy="3678237"/>
          </a:xfrm>
          <a:prstGeom prst="rect">
            <a:avLst/>
          </a:prstGeom>
          <a:noFill/>
          <a:extLst>
            <a:ext uri="{909E8E84-426E-40DD-AFC4-6F175D3DCCD1}">
              <a14:hiddenFill xmlns:a14="http://schemas.microsoft.com/office/drawing/2010/main">
                <a:solidFill>
                  <a:srgbClr val="FFFFFF"/>
                </a:solidFill>
              </a14:hiddenFill>
            </a:ext>
          </a:extLst>
        </p:spPr>
      </p:pic>
      <p:sp>
        <p:nvSpPr>
          <p:cNvPr id="10248" name="AutoShape 7" descr="https://dl-web.dropbox.com/get/My%20MSU%20EcoCAR/Logos/Social%20Media%20Outlets/Flickr%20Glossy%20Metallic%20Round.png?w=beb59b3b"/>
          <p:cNvSpPr>
            <a:spLocks noChangeAspect="1" noChangeArrowheads="1"/>
          </p:cNvSpPr>
          <p:nvPr/>
        </p:nvSpPr>
        <p:spPr bwMode="auto">
          <a:xfrm>
            <a:off x="8642269" y="-274634"/>
            <a:ext cx="407195" cy="304801"/>
          </a:xfrm>
          <a:prstGeom prst="rect">
            <a:avLst/>
          </a:prstGeom>
          <a:noFill/>
          <a:ln w="9525">
            <a:noFill/>
            <a:miter lim="800000"/>
            <a:headEnd/>
            <a:tailEnd/>
          </a:ln>
        </p:spPr>
        <p:txBody>
          <a:bodyPr lIns="102376" tIns="51190" rIns="102376" bIns="51190"/>
          <a:lstStyle/>
          <a:p>
            <a:pPr defTabSz="654071"/>
            <a:endParaRPr lang="en-US" sz="4000"/>
          </a:p>
        </p:txBody>
      </p:sp>
      <p:pic>
        <p:nvPicPr>
          <p:cNvPr id="11" name="Picture 10" descr="BAGblack.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5" cstate="print"/>
          <a:srcRect/>
          <a:stretch>
            <a:fillRect/>
          </a:stretch>
        </p:blipFill>
        <p:spPr bwMode="auto">
          <a:xfrm>
            <a:off x="76206" y="8990557"/>
            <a:ext cx="3429000" cy="686846"/>
          </a:xfrm>
          <a:prstGeom prst="rect">
            <a:avLst/>
          </a:prstGeom>
          <a:noFill/>
          <a:ln w="9525">
            <a:noFill/>
            <a:miter lim="800000"/>
            <a:headEnd/>
            <a:tailEnd/>
          </a:ln>
        </p:spPr>
      </p:pic>
      <p:sp>
        <p:nvSpPr>
          <p:cNvPr id="3" name="Text Placeholder 2"/>
          <p:cNvSpPr>
            <a:spLocks noGrp="1"/>
          </p:cNvSpPr>
          <p:nvPr>
            <p:ph type="body" idx="1"/>
          </p:nvPr>
        </p:nvSpPr>
        <p:spPr>
          <a:xfrm>
            <a:off x="1346577" y="4576764"/>
            <a:ext cx="7499290" cy="909636"/>
          </a:xfrm>
        </p:spPr>
        <p:txBody>
          <a:bodyPr/>
          <a:lstStyle/>
          <a:p>
            <a:pPr algn="ctr" defTabSz="492332" eaLnBrk="1">
              <a:lnSpc>
                <a:spcPct val="90000"/>
              </a:lnSpc>
              <a:spcBef>
                <a:spcPct val="0"/>
              </a:spcBef>
            </a:pPr>
            <a:r>
              <a:rPr lang="en-US" sz="5700" b="0" dirty="0" smtClean="0">
                <a:solidFill>
                  <a:schemeClr val="accent3"/>
                </a:solidFill>
                <a:latin typeface="Helvetica" pitchFamily="34" charset="0"/>
                <a:ea typeface="Helvetica" pitchFamily="34" charset="0"/>
                <a:cs typeface="Helvetica" pitchFamily="34" charset="0"/>
                <a:sym typeface="Helvetica" pitchFamily="34" charset="0"/>
              </a:rPr>
              <a:t>Main PCB</a:t>
            </a:r>
            <a:endParaRPr lang="en-US" sz="5700" b="0" dirty="0">
              <a:solidFill>
                <a:schemeClr val="accent3"/>
              </a:solidFill>
              <a:latin typeface="Helvetica" pitchFamily="34" charset="0"/>
              <a:ea typeface="Helvetica" pitchFamily="34" charset="0"/>
              <a:cs typeface="Helvetica" pitchFamily="34" charset="0"/>
              <a:sym typeface="Helvetica" pitchFamily="34" charset="0"/>
            </a:endParaRPr>
          </a:p>
        </p:txBody>
      </p:sp>
      <p:sp>
        <p:nvSpPr>
          <p:cNvPr id="13" name="Rectangle 2"/>
          <p:cNvSpPr txBox="1">
            <a:spLocks noChangeArrowheads="1"/>
          </p:cNvSpPr>
          <p:nvPr/>
        </p:nvSpPr>
        <p:spPr>
          <a:xfrm>
            <a:off x="152399" y="685800"/>
            <a:ext cx="8305801" cy="1371601"/>
          </a:xfrm>
          <a:prstGeom prst="rect">
            <a:avLst/>
          </a:prstGeom>
        </p:spPr>
        <p:txBody>
          <a:bodyPr lIns="91421" tIns="45711" rIns="91421" bIns="45711"/>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algn="l" defTabSz="439651" eaLnBrk="1">
              <a:lnSpc>
                <a:spcPct val="90000"/>
              </a:lnSpc>
            </a:pPr>
            <a:r>
              <a:rPr lang="en-US" sz="6100" dirty="0" smtClean="0">
                <a:solidFill>
                  <a:srgbClr val="800000"/>
                </a:solidFill>
                <a:latin typeface="Helvetica Neue"/>
                <a:ea typeface="Helvetica" pitchFamily="34" charset="0"/>
                <a:cs typeface="Helvetica Neue"/>
              </a:rPr>
              <a:t>Housing Interior*</a:t>
            </a:r>
            <a:endParaRPr lang="en-US" sz="6100" dirty="0">
              <a:solidFill>
                <a:srgbClr val="800000"/>
              </a:solidFill>
              <a:latin typeface="Helvetica Neue"/>
              <a:ea typeface="Helvetica" pitchFamily="34" charset="0"/>
              <a:cs typeface="Helvetica Neue"/>
            </a:endParaRPr>
          </a:p>
        </p:txBody>
      </p:sp>
      <p:pic>
        <p:nvPicPr>
          <p:cNvPr id="15" name="Picture 1"/>
          <p:cNvPicPr>
            <a:picLocks noChangeAspect="1"/>
          </p:cNvPicPr>
          <p:nvPr/>
        </p:nvPicPr>
        <p:blipFill>
          <a:blip r:embed="rId6" cstate="print"/>
          <a:srcRect/>
          <a:stretch>
            <a:fillRect/>
          </a:stretch>
        </p:blipFill>
        <p:spPr bwMode="auto">
          <a:xfrm>
            <a:off x="-678444" y="1554480"/>
            <a:ext cx="6545844" cy="45720"/>
          </a:xfrm>
          <a:prstGeom prst="rect">
            <a:avLst/>
          </a:prstGeom>
          <a:noFill/>
          <a:ln w="12700" cap="rnd">
            <a:noFill/>
            <a:round/>
            <a:headEnd/>
            <a:tailEnd/>
          </a:ln>
        </p:spPr>
      </p:pic>
      <p:sp>
        <p:nvSpPr>
          <p:cNvPr id="16" name="Text Placeholder 2"/>
          <p:cNvSpPr>
            <a:spLocks noGrp="1"/>
          </p:cNvSpPr>
          <p:nvPr>
            <p:ph type="body" idx="1"/>
          </p:nvPr>
        </p:nvSpPr>
        <p:spPr>
          <a:xfrm>
            <a:off x="8832011" y="4572000"/>
            <a:ext cx="7499290" cy="909636"/>
          </a:xfrm>
        </p:spPr>
        <p:txBody>
          <a:bodyPr/>
          <a:lstStyle/>
          <a:p>
            <a:pPr algn="ctr" defTabSz="492332" eaLnBrk="1">
              <a:lnSpc>
                <a:spcPct val="90000"/>
              </a:lnSpc>
              <a:spcBef>
                <a:spcPct val="0"/>
              </a:spcBef>
            </a:pPr>
            <a:r>
              <a:rPr lang="en-US" sz="5700" b="0" dirty="0" smtClean="0">
                <a:solidFill>
                  <a:schemeClr val="accent3"/>
                </a:solidFill>
                <a:latin typeface="Helvetica" pitchFamily="34" charset="0"/>
                <a:ea typeface="Helvetica" pitchFamily="34" charset="0"/>
                <a:cs typeface="Helvetica" pitchFamily="34" charset="0"/>
                <a:sym typeface="Helvetica" pitchFamily="34" charset="0"/>
              </a:rPr>
              <a:t>Solar Charger</a:t>
            </a:r>
            <a:endParaRPr lang="en-US" sz="5700" b="0" dirty="0">
              <a:solidFill>
                <a:schemeClr val="accent3"/>
              </a:solidFill>
              <a:latin typeface="Helvetica" pitchFamily="34" charset="0"/>
              <a:ea typeface="Helvetica" pitchFamily="34" charset="0"/>
              <a:cs typeface="Helvetica" pitchFamily="34" charset="0"/>
              <a:sym typeface="Helvetica" pitchFamily="34" charset="0"/>
            </a:endParaRPr>
          </a:p>
        </p:txBody>
      </p:sp>
      <p:sp>
        <p:nvSpPr>
          <p:cNvPr id="17" name="Text Placeholder 2"/>
          <p:cNvSpPr>
            <a:spLocks noGrp="1"/>
          </p:cNvSpPr>
          <p:nvPr>
            <p:ph type="body" idx="1"/>
          </p:nvPr>
        </p:nvSpPr>
        <p:spPr>
          <a:xfrm>
            <a:off x="4305299" y="6024564"/>
            <a:ext cx="12001501" cy="909636"/>
          </a:xfrm>
        </p:spPr>
        <p:txBody>
          <a:bodyPr/>
          <a:lstStyle/>
          <a:p>
            <a:pPr algn="ctr" defTabSz="492332" eaLnBrk="1">
              <a:lnSpc>
                <a:spcPct val="90000"/>
              </a:lnSpc>
              <a:spcBef>
                <a:spcPct val="0"/>
              </a:spcBef>
            </a:pPr>
            <a:r>
              <a:rPr lang="en-US" sz="5700" b="0" dirty="0" smtClean="0">
                <a:solidFill>
                  <a:schemeClr val="accent3"/>
                </a:solidFill>
                <a:latin typeface="Helvetica" pitchFamily="34" charset="0"/>
                <a:ea typeface="Helvetica" pitchFamily="34" charset="0"/>
                <a:cs typeface="Helvetica" pitchFamily="34" charset="0"/>
                <a:sym typeface="Helvetica" pitchFamily="34" charset="0"/>
              </a:rPr>
              <a:t>Battery</a:t>
            </a:r>
            <a:endParaRPr lang="en-US" sz="5700" b="0" dirty="0">
              <a:solidFill>
                <a:schemeClr val="accent3"/>
              </a:solidFill>
              <a:latin typeface="Helvetica" pitchFamily="34" charset="0"/>
              <a:ea typeface="Helvetica" pitchFamily="34" charset="0"/>
              <a:cs typeface="Helvetica" pitchFamily="34" charset="0"/>
              <a:sym typeface="Helvetica" pitchFamily="34" charset="0"/>
            </a:endParaRPr>
          </a:p>
        </p:txBody>
      </p:sp>
      <p:sp>
        <p:nvSpPr>
          <p:cNvPr id="18" name="Text Placeholder 2"/>
          <p:cNvSpPr>
            <a:spLocks noGrp="1"/>
          </p:cNvSpPr>
          <p:nvPr>
            <p:ph type="body" idx="1"/>
          </p:nvPr>
        </p:nvSpPr>
        <p:spPr>
          <a:xfrm>
            <a:off x="8472055" y="2057401"/>
            <a:ext cx="7499290" cy="909636"/>
          </a:xfrm>
        </p:spPr>
        <p:txBody>
          <a:bodyPr/>
          <a:lstStyle/>
          <a:p>
            <a:pPr algn="ctr" defTabSz="492332" eaLnBrk="1">
              <a:lnSpc>
                <a:spcPct val="90000"/>
              </a:lnSpc>
              <a:spcBef>
                <a:spcPct val="0"/>
              </a:spcBef>
            </a:pPr>
            <a:r>
              <a:rPr lang="en-US" sz="5700" b="0" dirty="0" smtClean="0">
                <a:solidFill>
                  <a:schemeClr val="tx1"/>
                </a:solidFill>
                <a:latin typeface="Helvetica" pitchFamily="34" charset="0"/>
                <a:ea typeface="Helvetica" pitchFamily="34" charset="0"/>
                <a:cs typeface="Helvetica" pitchFamily="34" charset="0"/>
                <a:sym typeface="Helvetica" pitchFamily="34" charset="0"/>
              </a:rPr>
              <a:t>Solar Panel</a:t>
            </a:r>
            <a:endParaRPr lang="en-US" sz="5700" b="0" dirty="0">
              <a:solidFill>
                <a:schemeClr val="tx1"/>
              </a:solidFill>
              <a:latin typeface="Helvetica" pitchFamily="34" charset="0"/>
              <a:ea typeface="Helvetica" pitchFamily="34" charset="0"/>
              <a:cs typeface="Helvetica" pitchFamily="34" charset="0"/>
              <a:sym typeface="Helvetica" pitchFamily="34" charset="0"/>
            </a:endParaRPr>
          </a:p>
        </p:txBody>
      </p:sp>
      <p:sp>
        <p:nvSpPr>
          <p:cNvPr id="8" name="Right Arrow 7"/>
          <p:cNvSpPr/>
          <p:nvPr/>
        </p:nvSpPr>
        <p:spPr bwMode="auto">
          <a:xfrm rot="5400000">
            <a:off x="11734800" y="3200400"/>
            <a:ext cx="990600" cy="381000"/>
          </a:xfrm>
          <a:prstGeom prst="rightArrow">
            <a:avLst/>
          </a:prstGeom>
          <a:solidFill>
            <a:schemeClr val="bg1"/>
          </a:solidFill>
          <a:ln w="12700" cap="flat" cmpd="sng" algn="ctr">
            <a:solidFill>
              <a:schemeClr val="tx1"/>
            </a:solidFill>
            <a:prstDash val="solid"/>
            <a:miter lim="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
        <p:nvSpPr>
          <p:cNvPr id="19" name="Text Placeholder 2"/>
          <p:cNvSpPr>
            <a:spLocks noGrp="1"/>
          </p:cNvSpPr>
          <p:nvPr>
            <p:ph type="body" idx="1"/>
          </p:nvPr>
        </p:nvSpPr>
        <p:spPr>
          <a:xfrm>
            <a:off x="5096221" y="7700964"/>
            <a:ext cx="7499290" cy="909636"/>
          </a:xfrm>
        </p:spPr>
        <p:txBody>
          <a:bodyPr/>
          <a:lstStyle/>
          <a:p>
            <a:pPr algn="ctr" defTabSz="492332" eaLnBrk="1">
              <a:lnSpc>
                <a:spcPct val="90000"/>
              </a:lnSpc>
              <a:spcBef>
                <a:spcPct val="0"/>
              </a:spcBef>
            </a:pPr>
            <a:r>
              <a:rPr lang="en-US" sz="4000" b="0" dirty="0" smtClean="0">
                <a:solidFill>
                  <a:schemeClr val="tx1"/>
                </a:solidFill>
                <a:latin typeface="Helvetica" pitchFamily="34" charset="0"/>
                <a:ea typeface="Helvetica" pitchFamily="34" charset="0"/>
                <a:cs typeface="Helvetica" pitchFamily="34" charset="0"/>
                <a:sym typeface="Helvetica" pitchFamily="34" charset="0"/>
              </a:rPr>
              <a:t>*Not to scale</a:t>
            </a:r>
            <a:endParaRPr lang="en-US" sz="4000" b="0" dirty="0">
              <a:solidFill>
                <a:schemeClr val="tx1"/>
              </a:solidFill>
              <a:latin typeface="Helvetica" pitchFamily="34" charset="0"/>
              <a:ea typeface="Helvetica" pitchFamily="34" charset="0"/>
              <a:cs typeface="Helvetica" pitchFamily="34" charset="0"/>
              <a:sym typeface="Helvetica" pitchFamily="34" charset="0"/>
            </a:endParaRPr>
          </a:p>
        </p:txBody>
      </p:sp>
      <p:sp>
        <p:nvSpPr>
          <p:cNvPr id="14" name="Rectangle 2"/>
          <p:cNvSpPr txBox="1">
            <a:spLocks noChangeArrowheads="1"/>
          </p:cNvSpPr>
          <p:nvPr/>
        </p:nvSpPr>
        <p:spPr>
          <a:xfrm>
            <a:off x="6711060" y="9065387"/>
            <a:ext cx="4269603" cy="537177"/>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Preston and </a:t>
            </a:r>
            <a:r>
              <a:rPr lang="en-US" sz="3200" kern="0" dirty="0" smtClean="0">
                <a:solidFill>
                  <a:srgbClr val="710505"/>
                </a:solidFill>
              </a:rPr>
              <a:t>Emily</a:t>
            </a:r>
            <a:endParaRPr lang="en-US" sz="3200" kern="0" dirty="0">
              <a:solidFill>
                <a:srgbClr val="710505"/>
              </a:solidFill>
            </a:endParaRPr>
          </a:p>
        </p:txBody>
      </p:sp>
    </p:spTree>
    <p:extLst>
      <p:ext uri="{BB962C8B-B14F-4D97-AF65-F5344CB8AC3E}">
        <p14:creationId xmlns:p14="http://schemas.microsoft.com/office/powerpoint/2010/main" val="2071737060"/>
      </p:ext>
    </p:extLst>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p:cNvSpPr>
          <p:nvPr>
            <p:ph type="title" idx="4294967295"/>
          </p:nvPr>
        </p:nvSpPr>
        <p:spPr bwMode="auto">
          <a:xfrm>
            <a:off x="0" y="1949450"/>
            <a:ext cx="7936038" cy="2933699"/>
          </a:xfrm>
          <a:prstGeom prst="rect">
            <a:avLst/>
          </a:prstGeom>
          <a:noFill/>
          <a:ln w="12700">
            <a:miter lim="0"/>
            <a:headEnd/>
            <a:tailEnd/>
          </a:ln>
        </p:spPr>
        <p:txBody>
          <a:bodyPr lIns="0" tIns="0" rIns="0" bIns="0" anchor="b"/>
          <a:lstStyle/>
          <a:p>
            <a:pPr algn="r" defTabSz="439651" eaLnBrk="1">
              <a:lnSpc>
                <a:spcPct val="90000"/>
              </a:lnSpc>
            </a:pPr>
            <a:r>
              <a:rPr lang="en-US" sz="8900" dirty="0">
                <a:solidFill>
                  <a:srgbClr val="710505"/>
                </a:solidFill>
                <a:latin typeface="Helvetica Neue"/>
                <a:cs typeface="Helvetica Neue"/>
                <a:sym typeface="Helvetica" pitchFamily="34" charset="0"/>
              </a:rPr>
              <a:t>Progress</a:t>
            </a:r>
            <a:endParaRPr lang="en-US" dirty="0" smtClean="0">
              <a:latin typeface="Helvetica Neue"/>
              <a:cs typeface="Helvetica Neue"/>
            </a:endParaRPr>
          </a:p>
        </p:txBody>
      </p:sp>
      <p:sp>
        <p:nvSpPr>
          <p:cNvPr id="14339" name="Rectangle 2"/>
          <p:cNvSpPr>
            <a:spLocks noGrp="1"/>
          </p:cNvSpPr>
          <p:nvPr>
            <p:ph type="body" idx="4294967295"/>
          </p:nvPr>
        </p:nvSpPr>
        <p:spPr bwMode="auto">
          <a:xfrm>
            <a:off x="773235" y="4876806"/>
            <a:ext cx="7162804" cy="1371595"/>
          </a:xfrm>
          <a:prstGeom prst="rect">
            <a:avLst/>
          </a:prstGeom>
          <a:noFill/>
          <a:ln w="12700">
            <a:miter lim="0"/>
            <a:headEnd/>
            <a:tailEnd/>
          </a:ln>
        </p:spPr>
        <p:txBody>
          <a:bodyPr lIns="27087" tIns="27087" rIns="27087" bIns="27087"/>
          <a:lstStyle/>
          <a:p>
            <a:pPr algn="r" defTabSz="439651" eaLnBrk="1">
              <a:lnSpc>
                <a:spcPct val="90000"/>
              </a:lnSpc>
              <a:spcBef>
                <a:spcPct val="0"/>
              </a:spcBef>
            </a:pPr>
            <a:r>
              <a:rPr lang="en-US" sz="4000" dirty="0">
                <a:solidFill>
                  <a:srgbClr val="4C463D"/>
                </a:solidFill>
                <a:latin typeface="Helvetica Neue Light"/>
                <a:ea typeface="Helvetica" pitchFamily="34" charset="0"/>
                <a:cs typeface="Helvetica Neue Light"/>
                <a:sym typeface="Helvetica" pitchFamily="34" charset="0"/>
              </a:rPr>
              <a:t>Smart Crosswalk Dynamic Lighting System</a:t>
            </a:r>
          </a:p>
          <a:p>
            <a:pPr algn="r" defTabSz="439651" eaLnBrk="1">
              <a:lnSpc>
                <a:spcPct val="90000"/>
              </a:lnSpc>
              <a:spcBef>
                <a:spcPct val="0"/>
              </a:spcBef>
            </a:pPr>
            <a:endParaRPr lang="en-US" dirty="0" smtClean="0"/>
          </a:p>
        </p:txBody>
      </p:sp>
      <p:pic>
        <p:nvPicPr>
          <p:cNvPr id="14340" name="Picture 1"/>
          <p:cNvPicPr>
            <a:picLocks noChangeAspect="1"/>
          </p:cNvPicPr>
          <p:nvPr/>
        </p:nvPicPr>
        <p:blipFill>
          <a:blip r:embed="rId2" cstate="print"/>
          <a:stretch>
            <a:fillRect/>
          </a:stretch>
        </p:blipFill>
        <p:spPr bwMode="auto">
          <a:xfrm>
            <a:off x="8445025" y="2133601"/>
            <a:ext cx="89376" cy="5257800"/>
          </a:xfrm>
          <a:prstGeom prst="rect">
            <a:avLst/>
          </a:prstGeom>
          <a:noFill/>
          <a:ln>
            <a:noFill/>
          </a:ln>
        </p:spPr>
      </p:pic>
      <p:pic>
        <p:nvPicPr>
          <p:cNvPr id="7" name="Picture 6"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82800" y="8853471"/>
            <a:ext cx="2438399" cy="751022"/>
          </a:xfrm>
          <a:prstGeom prst="rect">
            <a:avLst/>
          </a:prstGeom>
        </p:spPr>
      </p:pic>
      <p:pic>
        <p:nvPicPr>
          <p:cNvPr id="3" name="Picture 2"/>
          <p:cNvPicPr>
            <a:picLocks noChangeAspect="1"/>
          </p:cNvPicPr>
          <p:nvPr/>
        </p:nvPicPr>
        <p:blipFill>
          <a:blip r:embed="rId4">
            <a:duotone>
              <a:prstClr val="black"/>
              <a:srgbClr val="500102">
                <a:tint val="45000"/>
                <a:satMod val="400000"/>
              </a:srgbClr>
            </a:duotone>
          </a:blip>
          <a:stretch>
            <a:fillRect/>
          </a:stretch>
        </p:blipFill>
        <p:spPr>
          <a:xfrm>
            <a:off x="8991600" y="2895601"/>
            <a:ext cx="4953000" cy="3863340"/>
          </a:xfrm>
          <a:prstGeom prst="rect">
            <a:avLst/>
          </a:prstGeom>
        </p:spPr>
      </p:pic>
    </p:spTree>
    <p:extLst>
      <p:ext uri="{BB962C8B-B14F-4D97-AF65-F5344CB8AC3E}">
        <p14:creationId xmlns:p14="http://schemas.microsoft.com/office/powerpoint/2010/main" val="2908328910"/>
      </p:ext>
    </p:extLst>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AutoShape 7" descr="https://dl-web.dropbox.com/get/My%20MSU%20EcoCAR/Logos/Social%20Media%20Outlets/Flickr%20Glossy%20Metallic%20Round.png?w=beb59b3b"/>
          <p:cNvSpPr>
            <a:spLocks noChangeAspect="1" noChangeArrowheads="1"/>
          </p:cNvSpPr>
          <p:nvPr/>
        </p:nvSpPr>
        <p:spPr bwMode="auto">
          <a:xfrm>
            <a:off x="8642269" y="-274634"/>
            <a:ext cx="407195" cy="304801"/>
          </a:xfrm>
          <a:prstGeom prst="rect">
            <a:avLst/>
          </a:prstGeom>
          <a:noFill/>
          <a:ln w="9525">
            <a:noFill/>
            <a:miter lim="800000"/>
            <a:headEnd/>
            <a:tailEnd/>
          </a:ln>
        </p:spPr>
        <p:txBody>
          <a:bodyPr lIns="102376" tIns="51190" rIns="102376" bIns="51190"/>
          <a:lstStyle/>
          <a:p>
            <a:pPr defTabSz="654071"/>
            <a:endParaRPr lang="en-US" sz="4000"/>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6" y="8990557"/>
            <a:ext cx="3429000" cy="686846"/>
          </a:xfrm>
          <a:prstGeom prst="rect">
            <a:avLst/>
          </a:prstGeom>
          <a:noFill/>
          <a:ln w="9525">
            <a:noFill/>
            <a:miter lim="800000"/>
            <a:headEnd/>
            <a:tailEnd/>
          </a:ln>
        </p:spPr>
      </p:pic>
      <p:sp>
        <p:nvSpPr>
          <p:cNvPr id="6" name="Content Placeholder 5"/>
          <p:cNvSpPr>
            <a:spLocks noGrp="1"/>
          </p:cNvSpPr>
          <p:nvPr>
            <p:ph sz="half" idx="2"/>
          </p:nvPr>
        </p:nvSpPr>
        <p:spPr>
          <a:xfrm>
            <a:off x="838200" y="2667000"/>
            <a:ext cx="11322467" cy="4979669"/>
          </a:xfrm>
        </p:spPr>
        <p:txBody>
          <a:bodyPr/>
          <a:lstStyle/>
          <a:p>
            <a:pPr marL="914220" lvl="1" indent="-571387" eaLnBrk="1">
              <a:spcBef>
                <a:spcPct val="0"/>
              </a:spcBef>
              <a:buFont typeface="Arial" panose="020B0604020202020204" pitchFamily="34" charset="0"/>
              <a:buChar char="•"/>
            </a:pPr>
            <a:r>
              <a:rPr lang="en-US" sz="4400" kern="1200" dirty="0" smtClean="0">
                <a:latin typeface="Helvetica Light" charset="0"/>
                <a:ea typeface="Helvetica Light" charset="0"/>
                <a:cs typeface="Helvetica Light" charset="0"/>
              </a:rPr>
              <a:t>PCBs ordered</a:t>
            </a:r>
            <a:endParaRPr lang="en-US" sz="4400" kern="1200" dirty="0" smtClean="0">
              <a:latin typeface="Helvetica Light" charset="0"/>
              <a:ea typeface="Helvetica Light" charset="0"/>
              <a:cs typeface="Helvetica Light" charset="0"/>
            </a:endParaRPr>
          </a:p>
          <a:p>
            <a:pPr marL="914220" lvl="1" indent="-571387" eaLnBrk="1">
              <a:spcBef>
                <a:spcPct val="0"/>
              </a:spcBef>
              <a:buFont typeface="Arial" panose="020B0604020202020204" pitchFamily="34" charset="0"/>
              <a:buChar char="•"/>
            </a:pPr>
            <a:endParaRPr lang="en-US" sz="4400" kern="1200" dirty="0">
              <a:latin typeface="Helvetica Light" charset="0"/>
              <a:ea typeface="Helvetica Light" charset="0"/>
              <a:cs typeface="Helvetica Light" charset="0"/>
            </a:endParaRPr>
          </a:p>
          <a:p>
            <a:pPr marL="914220" lvl="1" indent="-571387" eaLnBrk="1">
              <a:spcBef>
                <a:spcPct val="0"/>
              </a:spcBef>
              <a:buFont typeface="Arial" panose="020B0604020202020204" pitchFamily="34" charset="0"/>
              <a:buChar char="•"/>
            </a:pPr>
            <a:r>
              <a:rPr lang="en-US" sz="4400" kern="1200" dirty="0" smtClean="0">
                <a:latin typeface="Helvetica Light" charset="0"/>
                <a:ea typeface="Helvetica Light" charset="0"/>
                <a:cs typeface="Helvetica Light" charset="0"/>
              </a:rPr>
              <a:t>Quote received from Proto Labs</a:t>
            </a:r>
            <a:endParaRPr lang="en-US" sz="4400" kern="1200" dirty="0" smtClean="0">
              <a:latin typeface="Helvetica Light" charset="0"/>
              <a:ea typeface="Helvetica Light" charset="0"/>
              <a:cs typeface="Helvetica Light" charset="0"/>
            </a:endParaRPr>
          </a:p>
          <a:p>
            <a:pPr marL="914220" lvl="1" indent="-571387" eaLnBrk="1">
              <a:spcBef>
                <a:spcPct val="0"/>
              </a:spcBef>
              <a:buFont typeface="Arial" panose="020B0604020202020204" pitchFamily="34" charset="0"/>
              <a:buChar char="•"/>
            </a:pPr>
            <a:endParaRPr lang="en-US" sz="4400" kern="1200" dirty="0">
              <a:latin typeface="Helvetica Light" charset="0"/>
              <a:ea typeface="Helvetica Light" charset="0"/>
              <a:cs typeface="Helvetica Light" charset="0"/>
            </a:endParaRPr>
          </a:p>
          <a:p>
            <a:pPr marL="914220" lvl="1" indent="-571387" eaLnBrk="1">
              <a:spcBef>
                <a:spcPct val="0"/>
              </a:spcBef>
              <a:buFont typeface="Arial" panose="020B0604020202020204" pitchFamily="34" charset="0"/>
              <a:buChar char="•"/>
            </a:pPr>
            <a:r>
              <a:rPr lang="en-US" sz="4400" kern="1200" dirty="0" smtClean="0">
                <a:latin typeface="Helvetica Light" charset="0"/>
                <a:ea typeface="Helvetica Light" charset="0"/>
                <a:cs typeface="Helvetica Light" charset="0"/>
              </a:rPr>
              <a:t>Begun implementing software changes</a:t>
            </a:r>
            <a:endParaRPr lang="en-US" sz="4400" kern="1200" dirty="0" smtClean="0">
              <a:latin typeface="Helvetica Light" charset="0"/>
              <a:ea typeface="Helvetica Light" charset="0"/>
              <a:cs typeface="Helvetica Light" charset="0"/>
            </a:endParaRPr>
          </a:p>
          <a:p>
            <a:pPr marL="914220" lvl="1" indent="-571387" eaLnBrk="1">
              <a:spcBef>
                <a:spcPct val="0"/>
              </a:spcBef>
              <a:buFont typeface="Arial" panose="020B0604020202020204" pitchFamily="34" charset="0"/>
              <a:buChar char="•"/>
            </a:pPr>
            <a:endParaRPr lang="en-US" sz="4400" kern="1200" dirty="0">
              <a:latin typeface="Helvetica Light" charset="0"/>
              <a:ea typeface="Helvetica Light" charset="0"/>
              <a:cs typeface="Helvetica Light" charset="0"/>
            </a:endParaRPr>
          </a:p>
          <a:p>
            <a:pPr marL="914220" lvl="1" indent="-571387" eaLnBrk="1">
              <a:spcBef>
                <a:spcPct val="0"/>
              </a:spcBef>
              <a:buFont typeface="Arial" panose="020B0604020202020204" pitchFamily="34" charset="0"/>
              <a:buChar char="•"/>
            </a:pPr>
            <a:r>
              <a:rPr lang="en-US" sz="4400" kern="1200" dirty="0" smtClean="0">
                <a:latin typeface="Helvetica Light" charset="0"/>
                <a:ea typeface="Helvetica Light" charset="0"/>
                <a:cs typeface="Helvetica Light" charset="0"/>
              </a:rPr>
              <a:t>Hardware changes implemented</a:t>
            </a:r>
            <a:endParaRPr lang="en-US" sz="4400" kern="1200" dirty="0">
              <a:latin typeface="Helvetica Light" charset="0"/>
              <a:ea typeface="Helvetica Light" charset="0"/>
              <a:cs typeface="Helvetica Light" charset="0"/>
            </a:endParaRPr>
          </a:p>
          <a:p>
            <a:pPr marL="639853" indent="-639853" eaLnBrk="1">
              <a:spcBef>
                <a:spcPct val="0"/>
              </a:spcBef>
              <a:buFont typeface="Arial" panose="020B0604020202020204" pitchFamily="34" charset="0"/>
              <a:buChar char="•"/>
            </a:pPr>
            <a:endParaRPr lang="en-US" sz="4000" kern="1200" dirty="0">
              <a:latin typeface="Helvetica Light" charset="0"/>
            </a:endParaRPr>
          </a:p>
        </p:txBody>
      </p:sp>
      <p:sp>
        <p:nvSpPr>
          <p:cNvPr id="13" name="Rectangle 2"/>
          <p:cNvSpPr txBox="1">
            <a:spLocks noChangeArrowheads="1"/>
          </p:cNvSpPr>
          <p:nvPr/>
        </p:nvSpPr>
        <p:spPr>
          <a:xfrm>
            <a:off x="152399" y="685800"/>
            <a:ext cx="8305801" cy="1371601"/>
          </a:xfrm>
          <a:prstGeom prst="rect">
            <a:avLst/>
          </a:prstGeom>
        </p:spPr>
        <p:txBody>
          <a:bodyPr lIns="91421" tIns="45711" rIns="91421" bIns="45711"/>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algn="l" defTabSz="439651" eaLnBrk="1">
              <a:lnSpc>
                <a:spcPct val="90000"/>
              </a:lnSpc>
            </a:pPr>
            <a:r>
              <a:rPr lang="en-US" sz="6100" dirty="0">
                <a:solidFill>
                  <a:srgbClr val="800000"/>
                </a:solidFill>
                <a:latin typeface="Helvetica Neue"/>
                <a:ea typeface="Helvetica" pitchFamily="34" charset="0"/>
                <a:cs typeface="Helvetica Neue"/>
              </a:rPr>
              <a:t>Progress</a:t>
            </a:r>
          </a:p>
        </p:txBody>
      </p:sp>
      <p:pic>
        <p:nvPicPr>
          <p:cNvPr id="15" name="Picture 1"/>
          <p:cNvPicPr>
            <a:picLocks noChangeAspect="1"/>
          </p:cNvPicPr>
          <p:nvPr/>
        </p:nvPicPr>
        <p:blipFill>
          <a:blip r:embed="rId5" cstate="print"/>
          <a:srcRect/>
          <a:stretch>
            <a:fillRect/>
          </a:stretch>
        </p:blipFill>
        <p:spPr bwMode="auto">
          <a:xfrm>
            <a:off x="-2590800" y="1554480"/>
            <a:ext cx="6545844" cy="45720"/>
          </a:xfrm>
          <a:prstGeom prst="rect">
            <a:avLst/>
          </a:prstGeom>
          <a:noFill/>
          <a:ln w="12700" cap="rnd">
            <a:noFill/>
            <a:round/>
            <a:headEnd/>
            <a:tailEnd/>
          </a:ln>
        </p:spPr>
      </p:pic>
    </p:spTree>
    <p:extLst>
      <p:ext uri="{BB962C8B-B14F-4D97-AF65-F5344CB8AC3E}">
        <p14:creationId xmlns:p14="http://schemas.microsoft.com/office/powerpoint/2010/main" val="3240204264"/>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3" y="8990553"/>
            <a:ext cx="3429000" cy="686846"/>
          </a:xfrm>
          <a:prstGeom prst="rect">
            <a:avLst/>
          </a:prstGeom>
          <a:noFill/>
          <a:ln w="9525">
            <a:noFill/>
            <a:miter lim="800000"/>
            <a:headEnd/>
            <a:tailEnd/>
          </a:ln>
        </p:spPr>
      </p:pic>
      <p:sp>
        <p:nvSpPr>
          <p:cNvPr id="14" name="Rectangle 2"/>
          <p:cNvSpPr txBox="1">
            <a:spLocks noChangeArrowheads="1"/>
          </p:cNvSpPr>
          <p:nvPr/>
        </p:nvSpPr>
        <p:spPr>
          <a:xfrm>
            <a:off x="152399" y="685800"/>
            <a:ext cx="8305801" cy="1371601"/>
          </a:xfrm>
          <a:prstGeom prst="rect">
            <a:avLst/>
          </a:prstGeom>
        </p:spPr>
        <p:txBody>
          <a:bodyPr lIns="91421" tIns="45711" rIns="91421" bIns="45711"/>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algn="l" defTabSz="439651" eaLnBrk="1">
              <a:lnSpc>
                <a:spcPct val="90000"/>
              </a:lnSpc>
            </a:pPr>
            <a:r>
              <a:rPr lang="en-US" sz="6100" dirty="0" smtClean="0">
                <a:solidFill>
                  <a:srgbClr val="800000"/>
                </a:solidFill>
                <a:latin typeface="Helvetica Neue"/>
                <a:ea typeface="Helvetica" pitchFamily="34" charset="0"/>
                <a:cs typeface="Helvetica Neue"/>
              </a:rPr>
              <a:t>Works Cited</a:t>
            </a:r>
            <a:endParaRPr lang="en-US" sz="6100" dirty="0">
              <a:solidFill>
                <a:srgbClr val="800000"/>
              </a:solidFill>
              <a:latin typeface="Helvetica Neue"/>
              <a:ea typeface="Helvetica" pitchFamily="34" charset="0"/>
              <a:cs typeface="Helvetica Neue"/>
            </a:endParaRPr>
          </a:p>
        </p:txBody>
      </p:sp>
      <p:pic>
        <p:nvPicPr>
          <p:cNvPr id="8" name="Picture 1"/>
          <p:cNvPicPr>
            <a:picLocks noChangeAspect="1"/>
          </p:cNvPicPr>
          <p:nvPr/>
        </p:nvPicPr>
        <p:blipFill>
          <a:blip r:embed="rId5" cstate="print"/>
          <a:srcRect/>
          <a:stretch>
            <a:fillRect/>
          </a:stretch>
        </p:blipFill>
        <p:spPr bwMode="auto">
          <a:xfrm>
            <a:off x="-1752600" y="1523998"/>
            <a:ext cx="6545844" cy="45720"/>
          </a:xfrm>
          <a:prstGeom prst="rect">
            <a:avLst/>
          </a:prstGeom>
          <a:noFill/>
          <a:ln w="12700" cap="rnd">
            <a:noFill/>
            <a:round/>
            <a:headEnd/>
            <a:tailEnd/>
          </a:ln>
        </p:spPr>
      </p:pic>
      <p:sp>
        <p:nvSpPr>
          <p:cNvPr id="18" name="Rectangle 1"/>
          <p:cNvSpPr>
            <a:spLocks noChangeArrowheads="1"/>
          </p:cNvSpPr>
          <p:nvPr/>
        </p:nvSpPr>
        <p:spPr bwMode="auto">
          <a:xfrm>
            <a:off x="868363" y="3060700"/>
            <a:ext cx="1737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18"/>
          <p:cNvSpPr/>
          <p:nvPr/>
        </p:nvSpPr>
        <p:spPr>
          <a:xfrm>
            <a:off x="578162" y="3517900"/>
            <a:ext cx="16535400" cy="2616101"/>
          </a:xfrm>
          <a:prstGeom prst="rect">
            <a:avLst/>
          </a:prstGeom>
          <a:solidFill>
            <a:schemeClr val="bg1">
              <a:alpha val="45000"/>
            </a:schemeClr>
          </a:solidFill>
        </p:spPr>
        <p:txBody>
          <a:bodyPr wrap="square">
            <a:spAutoFit/>
          </a:bodyPr>
          <a:lstStyle/>
          <a:p>
            <a:pPr indent="-457200" algn="l">
              <a:spcAft>
                <a:spcPts val="600"/>
              </a:spcAft>
            </a:pPr>
            <a:r>
              <a:rPr lang="en-US" sz="1800" dirty="0" smtClean="0"/>
              <a:t>[</a:t>
            </a:r>
            <a:r>
              <a:rPr lang="en-US" sz="1800" dirty="0"/>
              <a:t>1</a:t>
            </a:r>
            <a:r>
              <a:rPr lang="en-US" sz="1800" dirty="0" smtClean="0"/>
              <a:t>]</a:t>
            </a:r>
            <a:r>
              <a:rPr lang="en-US" sz="1800" dirty="0"/>
              <a:t>	Louisiana Record “Steel” [Online]. Available: http://</a:t>
            </a:r>
            <a:r>
              <a:rPr lang="en-US" sz="1800" dirty="0" err="1"/>
              <a:t>louisianarecord.com</a:t>
            </a:r>
            <a:r>
              <a:rPr lang="en-US" sz="1800" dirty="0"/>
              <a:t>/</a:t>
            </a:r>
            <a:r>
              <a:rPr lang="en-US" sz="1800" dirty="0" err="1"/>
              <a:t>wp</a:t>
            </a:r>
            <a:r>
              <a:rPr lang="en-US" sz="1800" dirty="0"/>
              <a:t>-content/uploads/2014/10/Steel-Beam-Sizes-1-300x230.jpg. [Accessed 25 03 </a:t>
            </a:r>
            <a:r>
              <a:rPr lang="en-US" sz="1800" dirty="0" smtClean="0"/>
              <a:t>	2015].</a:t>
            </a:r>
          </a:p>
          <a:p>
            <a:pPr indent="-457200" algn="l">
              <a:spcAft>
                <a:spcPts val="600"/>
              </a:spcAft>
            </a:pPr>
            <a:r>
              <a:rPr lang="en-US" sz="1800" dirty="0"/>
              <a:t>[</a:t>
            </a:r>
            <a:r>
              <a:rPr lang="en-US" sz="1800" dirty="0" smtClean="0"/>
              <a:t>2]</a:t>
            </a:r>
            <a:r>
              <a:rPr lang="en-US" sz="1800" dirty="0"/>
              <a:t>	</a:t>
            </a:r>
            <a:r>
              <a:rPr lang="en-US" sz="1800" dirty="0" err="1"/>
              <a:t>Inventable</a:t>
            </a:r>
            <a:r>
              <a:rPr lang="en-US" sz="1800" dirty="0"/>
              <a:t>: Extrusions “Aluminum” [Online]. Available: http://</a:t>
            </a:r>
            <a:r>
              <a:rPr lang="en-US" sz="1800" dirty="0" err="1"/>
              <a:t>i.ebayimg.com</a:t>
            </a:r>
            <a:r>
              <a:rPr lang="en-US" sz="1800" dirty="0"/>
              <a:t>/images/</a:t>
            </a:r>
            <a:r>
              <a:rPr lang="en-US" sz="1800" dirty="0" err="1"/>
              <a:t>i</a:t>
            </a:r>
            <a:r>
              <a:rPr lang="en-US" sz="1800" dirty="0"/>
              <a:t>/330351272615-0-1/s-l1000.jpg. [Accessed 25 03 2015</a:t>
            </a:r>
            <a:r>
              <a:rPr lang="en-US" sz="1800" dirty="0" smtClean="0"/>
              <a:t>].</a:t>
            </a:r>
          </a:p>
          <a:p>
            <a:pPr indent="-457200" algn="l">
              <a:spcAft>
                <a:spcPts val="600"/>
              </a:spcAft>
            </a:pPr>
            <a:r>
              <a:rPr lang="en-US" sz="1800" dirty="0" smtClean="0"/>
              <a:t>[</a:t>
            </a:r>
            <a:r>
              <a:rPr lang="en-US" sz="1800" dirty="0"/>
              <a:t>3</a:t>
            </a:r>
            <a:r>
              <a:rPr lang="en-US" sz="1800" dirty="0" smtClean="0"/>
              <a:t>] </a:t>
            </a:r>
            <a:r>
              <a:rPr lang="en-US" sz="1800" dirty="0"/>
              <a:t>	Business </a:t>
            </a:r>
            <a:r>
              <a:rPr lang="en-US" sz="1800" dirty="0" smtClean="0"/>
              <a:t>Wire, </a:t>
            </a:r>
            <a:r>
              <a:rPr lang="en-US" sz="1800" dirty="0"/>
              <a:t>”Panasonic </a:t>
            </a:r>
            <a:r>
              <a:rPr lang="en-US" sz="1800" dirty="0" err="1"/>
              <a:t>PaPIRs</a:t>
            </a:r>
            <a:r>
              <a:rPr lang="en-US" sz="1800" dirty="0"/>
              <a:t> </a:t>
            </a:r>
            <a:r>
              <a:rPr lang="en-US" sz="1800" dirty="0" smtClean="0"/>
              <a:t>" </a:t>
            </a:r>
            <a:r>
              <a:rPr lang="en-US" sz="1800" dirty="0"/>
              <a:t>[Online]. Available: http://</a:t>
            </a:r>
            <a:r>
              <a:rPr lang="en-US" sz="1800" dirty="0" err="1" smtClean="0"/>
              <a:t>mms.businesswire.com</a:t>
            </a:r>
            <a:r>
              <a:rPr lang="en-US" sz="1800" dirty="0" smtClean="0"/>
              <a:t>/</a:t>
            </a:r>
            <a:r>
              <a:rPr lang="en-US" sz="1800" dirty="0" err="1" smtClean="0"/>
              <a:t>bwapps</a:t>
            </a:r>
            <a:r>
              <a:rPr lang="en-US" sz="1800" dirty="0" smtClean="0"/>
              <a:t>/</a:t>
            </a:r>
            <a:r>
              <a:rPr lang="en-US" sz="1800" dirty="0" err="1" smtClean="0"/>
              <a:t>mediaserver</a:t>
            </a:r>
            <a:r>
              <a:rPr lang="en-US" sz="1800" dirty="0" smtClean="0"/>
              <a:t>/</a:t>
            </a:r>
            <a:r>
              <a:rPr lang="en-US" sz="1800" dirty="0" err="1" smtClean="0"/>
              <a:t>ViewMedia?mgid</a:t>
            </a:r>
            <a:r>
              <a:rPr lang="en-US" sz="1800" dirty="0" smtClean="0"/>
              <a:t>=296067&amp;vid=4. </a:t>
            </a:r>
            <a:r>
              <a:rPr lang="en-US" sz="1800" dirty="0"/>
              <a:t>[Accessed </a:t>
            </a:r>
            <a:r>
              <a:rPr lang="en-US" sz="1800" dirty="0" smtClean="0"/>
              <a:t>	4 </a:t>
            </a:r>
            <a:r>
              <a:rPr lang="en-US" sz="1800" dirty="0"/>
              <a:t>March 2015].</a:t>
            </a:r>
          </a:p>
          <a:p>
            <a:pPr indent="-457200" algn="l">
              <a:spcAft>
                <a:spcPts val="600"/>
              </a:spcAft>
            </a:pPr>
            <a:r>
              <a:rPr lang="en-US" sz="1800" dirty="0" smtClean="0"/>
              <a:t>[</a:t>
            </a:r>
            <a:r>
              <a:rPr lang="en-US" sz="1800" dirty="0"/>
              <a:t>4</a:t>
            </a:r>
            <a:r>
              <a:rPr lang="en-US" sz="1800" dirty="0" smtClean="0"/>
              <a:t>] </a:t>
            </a:r>
            <a:r>
              <a:rPr lang="en-US" sz="1800" dirty="0"/>
              <a:t>	</a:t>
            </a:r>
            <a:r>
              <a:rPr lang="en-US" sz="1800" dirty="0" err="1" smtClean="0"/>
              <a:t>Emartee</a:t>
            </a:r>
            <a:r>
              <a:rPr lang="en-US" sz="1800" dirty="0" smtClean="0"/>
              <a:t>, “HMC5883L" </a:t>
            </a:r>
            <a:r>
              <a:rPr lang="en-US" sz="1800" dirty="0"/>
              <a:t>[Online]. Available: http://</a:t>
            </a:r>
            <a:r>
              <a:rPr lang="en-US" sz="1800" dirty="0" err="1"/>
              <a:t>www.emartee.com</a:t>
            </a:r>
            <a:r>
              <a:rPr lang="en-US" sz="1800" dirty="0"/>
              <a:t>/Images/websites/</a:t>
            </a:r>
            <a:r>
              <a:rPr lang="en-US" sz="1800" dirty="0" err="1"/>
              <a:t>emartee.com</a:t>
            </a:r>
            <a:r>
              <a:rPr lang="en-US" sz="1800" dirty="0"/>
              <a:t>/HMC5883L-1.jpg. [Accessed </a:t>
            </a:r>
            <a:r>
              <a:rPr lang="en-US" sz="1800" dirty="0" smtClean="0"/>
              <a:t>15 April </a:t>
            </a:r>
            <a:r>
              <a:rPr lang="en-US" sz="1800" dirty="0"/>
              <a:t>2015].</a:t>
            </a:r>
          </a:p>
          <a:p>
            <a:pPr indent="-457200" algn="l">
              <a:spcAft>
                <a:spcPts val="600"/>
              </a:spcAft>
            </a:pPr>
            <a:r>
              <a:rPr lang="en-US" sz="1800" dirty="0" smtClean="0"/>
              <a:t>[</a:t>
            </a:r>
            <a:r>
              <a:rPr lang="en-US" sz="1800" dirty="0"/>
              <a:t>5</a:t>
            </a:r>
            <a:r>
              <a:rPr lang="en-US" sz="1800" dirty="0" smtClean="0"/>
              <a:t>] </a:t>
            </a:r>
            <a:r>
              <a:rPr lang="en-US" sz="1800" dirty="0"/>
              <a:t>	</a:t>
            </a:r>
            <a:r>
              <a:rPr lang="en-US" sz="1800" dirty="0" err="1"/>
              <a:t>SeeedStudio</a:t>
            </a:r>
            <a:r>
              <a:rPr lang="en-US" sz="1800" dirty="0"/>
              <a:t>, "ESP8266," [Online]. Available: http://www.seeedstudio.com/depot/images/product/WiFi%20Serial%20Transceiver%20Module.jpg. </a:t>
            </a:r>
            <a:r>
              <a:rPr lang="en-US" sz="1800" dirty="0" smtClean="0"/>
              <a:t>	[</a:t>
            </a:r>
            <a:r>
              <a:rPr lang="en-US" sz="1800" dirty="0"/>
              <a:t>Accessed 04 03 2015</a:t>
            </a:r>
            <a:r>
              <a:rPr lang="en-US" sz="1800" dirty="0" smtClean="0"/>
              <a:t>].</a:t>
            </a:r>
            <a:endParaRPr lang="en-US" sz="1800" dirty="0"/>
          </a:p>
        </p:txBody>
      </p:sp>
    </p:spTree>
    <p:extLst>
      <p:ext uri="{BB962C8B-B14F-4D97-AF65-F5344CB8AC3E}">
        <p14:creationId xmlns:p14="http://schemas.microsoft.com/office/powerpoint/2010/main" val="345932942"/>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3" name="Picture 1"/>
          <p:cNvPicPr>
            <a:picLocks noChangeAspect="1"/>
          </p:cNvPicPr>
          <p:nvPr/>
        </p:nvPicPr>
        <p:blipFill>
          <a:blip r:embed="rId3" cstate="print"/>
          <a:srcRect/>
          <a:stretch>
            <a:fillRect/>
          </a:stretch>
        </p:blipFill>
        <p:spPr bwMode="auto">
          <a:xfrm flipV="1">
            <a:off x="2286000" y="4953002"/>
            <a:ext cx="12801600" cy="102208"/>
          </a:xfrm>
          <a:prstGeom prst="rect">
            <a:avLst/>
          </a:prstGeom>
          <a:noFill/>
          <a:ln w="12700" cap="rnd">
            <a:noFill/>
            <a:round/>
            <a:headEnd/>
            <a:tailEnd/>
          </a:ln>
        </p:spPr>
      </p:pic>
      <p:sp>
        <p:nvSpPr>
          <p:cNvPr id="10244" name="Rectangle 2"/>
          <p:cNvSpPr>
            <a:spLocks noGrp="1" noChangeArrowheads="1"/>
          </p:cNvSpPr>
          <p:nvPr>
            <p:ph type="title"/>
          </p:nvPr>
        </p:nvSpPr>
        <p:spPr>
          <a:xfrm>
            <a:off x="3" y="3505199"/>
            <a:ext cx="17373598" cy="1325568"/>
          </a:xfrm>
        </p:spPr>
        <p:txBody>
          <a:bodyPr/>
          <a:lstStyle/>
          <a:p>
            <a:pPr defTabSz="439651" eaLnBrk="1">
              <a:lnSpc>
                <a:spcPct val="90000"/>
              </a:lnSpc>
            </a:pPr>
            <a:r>
              <a:rPr lang="en-US" sz="8900" dirty="0" smtClean="0">
                <a:solidFill>
                  <a:srgbClr val="710505"/>
                </a:solidFill>
                <a:latin typeface="Helvetica Neue" charset="0"/>
                <a:ea typeface="Helvetica Neue" charset="0"/>
                <a:cs typeface="Helvetica Neue" charset="0"/>
                <a:sym typeface="Helvetica Neue" charset="0"/>
              </a:rPr>
              <a:t>Mid-semester </a:t>
            </a:r>
            <a:r>
              <a:rPr lang="en-US" sz="8900" dirty="0">
                <a:solidFill>
                  <a:srgbClr val="710505"/>
                </a:solidFill>
                <a:latin typeface="Helvetica Neue" charset="0"/>
                <a:ea typeface="Helvetica Neue" charset="0"/>
                <a:cs typeface="Helvetica Neue" charset="0"/>
                <a:sym typeface="Helvetica Neue" charset="0"/>
              </a:rPr>
              <a:t>Presentation</a:t>
            </a:r>
            <a:endParaRPr lang="en-US" dirty="0" smtClean="0"/>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pic>
        <p:nvPicPr>
          <p:cNvPr id="27" name="Picture 4" descr="InsertedImage.png"/>
          <p:cNvPicPr>
            <a:picLocks noChangeAspect="1"/>
          </p:cNvPicPr>
          <p:nvPr/>
        </p:nvPicPr>
        <p:blipFill rotWithShape="1">
          <a:blip r:embed="rId4" cstate="print"/>
          <a:srcRect b="27666"/>
          <a:stretch/>
        </p:blipFill>
        <p:spPr bwMode="auto">
          <a:xfrm>
            <a:off x="6738939" y="950063"/>
            <a:ext cx="3895726" cy="2097937"/>
          </a:xfrm>
          <a:prstGeom prst="rect">
            <a:avLst/>
          </a:prstGeom>
          <a:noFill/>
          <a:ln w="12700">
            <a:noFill/>
            <a:miter lim="0"/>
            <a:headEnd/>
            <a:tailEnd/>
          </a:ln>
        </p:spPr>
      </p:pic>
      <p:sp>
        <p:nvSpPr>
          <p:cNvPr id="23" name="Rectangle 2"/>
          <p:cNvSpPr txBox="1">
            <a:spLocks noChangeArrowheads="1"/>
          </p:cNvSpPr>
          <p:nvPr/>
        </p:nvSpPr>
        <p:spPr bwMode="auto">
          <a:xfrm>
            <a:off x="2" y="5029200"/>
            <a:ext cx="17373600" cy="1325568"/>
          </a:xfrm>
          <a:prstGeom prst="rect">
            <a:avLst/>
          </a:prstGeom>
          <a:noFill/>
          <a:ln w="12700">
            <a:noFill/>
            <a:miter lim="0"/>
            <a:headEnd/>
            <a:tailEnd/>
          </a:ln>
        </p:spPr>
        <p:txBody>
          <a:bodyPr vert="horz" wrap="square" lIns="0" tIns="0" rIns="0" bIns="0" numCol="1" anchor="b" anchorCtr="0" compatLnSpc="1">
            <a:prstTxWarp prst="textNoShape">
              <a:avLst/>
            </a:prstTxWarp>
          </a:bodyPr>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5300" kern="0" spc="300" dirty="0">
                <a:solidFill>
                  <a:srgbClr val="710505"/>
                </a:solidFill>
                <a:latin typeface="Helvetica Neue Light"/>
                <a:ea typeface="Helvetica Neue" charset="0"/>
                <a:cs typeface="Helvetica Neue Light"/>
                <a:sym typeface="Helvetica Neue" charset="0"/>
              </a:rPr>
              <a:t>Smart </a:t>
            </a:r>
            <a:r>
              <a:rPr lang="en-US" sz="5300" kern="0" spc="300" smtClean="0">
                <a:solidFill>
                  <a:srgbClr val="710505"/>
                </a:solidFill>
                <a:latin typeface="Helvetica Neue Light"/>
                <a:ea typeface="Helvetica Neue" charset="0"/>
                <a:cs typeface="Helvetica Neue Light"/>
                <a:sym typeface="Helvetica Neue" charset="0"/>
              </a:rPr>
              <a:t>Crosswalk Dynamic Lighting </a:t>
            </a:r>
            <a:r>
              <a:rPr lang="en-US" sz="5300" kern="0" spc="300" dirty="0">
                <a:solidFill>
                  <a:srgbClr val="710505"/>
                </a:solidFill>
                <a:latin typeface="Helvetica Neue Light"/>
                <a:ea typeface="Helvetica Neue" charset="0"/>
                <a:cs typeface="Helvetica Neue Light"/>
                <a:sym typeface="Helvetica Neue" charset="0"/>
              </a:rPr>
              <a:t>System</a:t>
            </a:r>
            <a:endParaRPr lang="en-US" sz="4400" kern="0" spc="300" dirty="0">
              <a:latin typeface="Helvetica Neue Light"/>
              <a:cs typeface="Helvetica Neue Light"/>
            </a:endParaRPr>
          </a:p>
        </p:txBody>
      </p:sp>
      <p:sp>
        <p:nvSpPr>
          <p:cNvPr id="26" name="Rectangle 2"/>
          <p:cNvSpPr txBox="1">
            <a:spLocks noChangeArrowheads="1"/>
          </p:cNvSpPr>
          <p:nvPr/>
        </p:nvSpPr>
        <p:spPr bwMode="auto">
          <a:xfrm>
            <a:off x="0" y="6400801"/>
            <a:ext cx="17373600" cy="990601"/>
          </a:xfrm>
          <a:prstGeom prst="rect">
            <a:avLst/>
          </a:prstGeom>
          <a:noFill/>
          <a:ln w="12700">
            <a:noFill/>
            <a:miter lim="0"/>
            <a:headEnd/>
            <a:tailEnd/>
          </a:ln>
        </p:spPr>
        <p:txBody>
          <a:bodyPr vert="horz" wrap="square" lIns="0" tIns="0" rIns="0" bIns="0" numCol="1" anchor="b" anchorCtr="0" compatLnSpc="1">
            <a:prstTxWarp prst="textNoShape">
              <a:avLst/>
            </a:prstTxWarp>
          </a:bodyPr>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4000" kern="0" spc="300" dirty="0">
                <a:solidFill>
                  <a:srgbClr val="710505"/>
                </a:solidFill>
                <a:latin typeface="Helvetica Neue UltraLight"/>
                <a:ea typeface="Helvetica Neue" charset="0"/>
                <a:cs typeface="Helvetica Neue UltraLight"/>
                <a:sym typeface="Helvetica Neue" charset="0"/>
              </a:rPr>
              <a:t>Senior Design </a:t>
            </a:r>
            <a:r>
              <a:rPr lang="en-US" sz="4000" kern="0" spc="300" dirty="0" smtClean="0">
                <a:solidFill>
                  <a:srgbClr val="710505"/>
                </a:solidFill>
                <a:latin typeface="Helvetica Neue UltraLight"/>
                <a:ea typeface="Helvetica Neue" charset="0"/>
                <a:cs typeface="Helvetica Neue UltraLight"/>
                <a:sym typeface="Helvetica Neue" charset="0"/>
              </a:rPr>
              <a:t>II </a:t>
            </a:r>
            <a:r>
              <a:rPr lang="en-US" sz="4000" kern="0" spc="300" dirty="0">
                <a:solidFill>
                  <a:srgbClr val="710505"/>
                </a:solidFill>
                <a:latin typeface="Helvetica Neue UltraLight"/>
                <a:ea typeface="Helvetica Neue" charset="0"/>
                <a:cs typeface="Helvetica Neue UltraLight"/>
                <a:sym typeface="Helvetica Neue" charset="0"/>
              </a:rPr>
              <a:t>– </a:t>
            </a:r>
            <a:r>
              <a:rPr lang="en-US" sz="4000" kern="0" spc="300" dirty="0" smtClean="0">
                <a:solidFill>
                  <a:srgbClr val="710505"/>
                </a:solidFill>
                <a:latin typeface="Helvetica Neue UltraLight"/>
                <a:ea typeface="Helvetica Neue" charset="0"/>
                <a:cs typeface="Helvetica Neue UltraLight"/>
                <a:sym typeface="Helvetica Neue" charset="0"/>
              </a:rPr>
              <a:t>Fall</a:t>
            </a:r>
            <a:r>
              <a:rPr lang="en-US" sz="4000" kern="0" spc="300" dirty="0" smtClean="0">
                <a:solidFill>
                  <a:srgbClr val="710505"/>
                </a:solidFill>
                <a:latin typeface="Helvetica Neue UltraLight"/>
                <a:ea typeface="Helvetica Neue" charset="0"/>
                <a:cs typeface="Helvetica Neue UltraLight"/>
                <a:sym typeface="Helvetica Neue" charset="0"/>
              </a:rPr>
              <a:t> </a:t>
            </a:r>
            <a:r>
              <a:rPr lang="en-US" sz="4000" kern="0" spc="300" dirty="0">
                <a:solidFill>
                  <a:srgbClr val="710505"/>
                </a:solidFill>
                <a:latin typeface="Helvetica Neue UltraLight"/>
                <a:ea typeface="Helvetica Neue" charset="0"/>
                <a:cs typeface="Helvetica Neue UltraLight"/>
                <a:sym typeface="Helvetica Neue" charset="0"/>
              </a:rPr>
              <a:t>2015</a:t>
            </a:r>
            <a:endParaRPr lang="en-US" sz="3200" kern="0" spc="300" dirty="0">
              <a:latin typeface="Helvetica Neue UltraLight"/>
              <a:cs typeface="Helvetica Neue UltraLight"/>
            </a:endParaRPr>
          </a:p>
        </p:txBody>
      </p:sp>
      <p:pic>
        <p:nvPicPr>
          <p:cNvPr id="10" name="Picture 9" descr="BAGblack.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1" name="Picture 23" descr="http://www.msstate.edu/web/visualid/Web/2008_MSU_logo_web_horiz_mont.png"/>
          <p:cNvPicPr>
            <a:picLocks noChangeAspect="1" noChangeArrowheads="1"/>
          </p:cNvPicPr>
          <p:nvPr/>
        </p:nvPicPr>
        <p:blipFill>
          <a:blip r:embed="rId6" cstate="print"/>
          <a:srcRect/>
          <a:stretch>
            <a:fillRect/>
          </a:stretch>
        </p:blipFill>
        <p:spPr bwMode="auto">
          <a:xfrm>
            <a:off x="76203" y="8990553"/>
            <a:ext cx="3429000" cy="686846"/>
          </a:xfrm>
          <a:prstGeom prst="rect">
            <a:avLst/>
          </a:prstGeom>
          <a:noFill/>
          <a:ln w="9525">
            <a:noFill/>
            <a:miter lim="800000"/>
            <a:headEnd/>
            <a:tailEnd/>
          </a:ln>
        </p:spPr>
      </p:pic>
    </p:spTree>
    <p:extLst>
      <p:ext uri="{BB962C8B-B14F-4D97-AF65-F5344CB8AC3E}">
        <p14:creationId xmlns:p14="http://schemas.microsoft.com/office/powerpoint/2010/main" val="431618919"/>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AutoShape 7" descr="https://dl-web.dropbox.com/get/My%20MSU%20EcoCAR/Logos/Social%20Media%20Outlets/Flickr%20Glossy%20Metallic%20Round.png?w=beb59b3b"/>
          <p:cNvSpPr>
            <a:spLocks noChangeAspect="1" noChangeArrowheads="1"/>
          </p:cNvSpPr>
          <p:nvPr/>
        </p:nvSpPr>
        <p:spPr bwMode="auto">
          <a:xfrm>
            <a:off x="8642264" y="-274638"/>
            <a:ext cx="407194" cy="304801"/>
          </a:xfrm>
          <a:prstGeom prst="rect">
            <a:avLst/>
          </a:prstGeom>
          <a:noFill/>
          <a:ln w="9525">
            <a:noFill/>
            <a:miter lim="800000"/>
            <a:headEnd/>
            <a:tailEnd/>
          </a:ln>
        </p:spPr>
        <p:txBody>
          <a:bodyPr/>
          <a:lstStyle/>
          <a:p>
            <a:endParaRPr lang="en-US"/>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4"/>
            <a:ext cx="2438400"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1" y="8990554"/>
            <a:ext cx="3429000" cy="686846"/>
          </a:xfrm>
          <a:prstGeom prst="rect">
            <a:avLst/>
          </a:prstGeom>
          <a:noFill/>
          <a:ln w="9525">
            <a:noFill/>
            <a:miter lim="800000"/>
            <a:headEnd/>
            <a:tailEnd/>
          </a:ln>
        </p:spPr>
      </p:pic>
      <p:sp>
        <p:nvSpPr>
          <p:cNvPr id="14" name="Rectangle 2"/>
          <p:cNvSpPr txBox="1">
            <a:spLocks noChangeArrowheads="1"/>
          </p:cNvSpPr>
          <p:nvPr/>
        </p:nvSpPr>
        <p:spPr>
          <a:xfrm>
            <a:off x="76200" y="685800"/>
            <a:ext cx="8305800" cy="1371600"/>
          </a:xfrm>
          <a:prstGeom prst="rect">
            <a:avLst/>
          </a:prstGeom>
        </p:spPr>
        <p:txBody>
          <a:bodyPr/>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algn="l" defTabSz="439738" eaLnBrk="1">
              <a:lnSpc>
                <a:spcPct val="90000"/>
              </a:lnSpc>
            </a:pPr>
            <a:r>
              <a:rPr lang="en-US" sz="6000" dirty="0" smtClean="0">
                <a:solidFill>
                  <a:srgbClr val="710505"/>
                </a:solidFill>
                <a:latin typeface="Helvetica Neue" charset="0"/>
              </a:rPr>
              <a:t>Master Schematic</a:t>
            </a:r>
            <a:endParaRPr lang="en-US" sz="6000" dirty="0">
              <a:solidFill>
                <a:srgbClr val="710505"/>
              </a:solidFill>
              <a:latin typeface="Helvetica Neue" charset="0"/>
            </a:endParaRPr>
          </a:p>
        </p:txBody>
      </p:sp>
      <p:pic>
        <p:nvPicPr>
          <p:cNvPr id="17" name="Picture 1"/>
          <p:cNvPicPr>
            <a:picLocks noChangeAspect="1"/>
          </p:cNvPicPr>
          <p:nvPr/>
        </p:nvPicPr>
        <p:blipFill>
          <a:blip r:embed="rId5" cstate="print"/>
          <a:srcRect/>
          <a:stretch>
            <a:fillRect/>
          </a:stretch>
        </p:blipFill>
        <p:spPr bwMode="auto">
          <a:xfrm>
            <a:off x="7356" y="1523999"/>
            <a:ext cx="6545844" cy="45719"/>
          </a:xfrm>
          <a:prstGeom prst="rect">
            <a:avLst/>
          </a:prstGeom>
          <a:noFill/>
          <a:ln w="12700" cap="rnd">
            <a:noFill/>
            <a:round/>
            <a:headEnd/>
            <a:tailEnd/>
          </a:ln>
        </p:spPr>
      </p:pic>
      <p:sp>
        <p:nvSpPr>
          <p:cNvPr id="18" name="TextBox 17"/>
          <p:cNvSpPr txBox="1"/>
          <p:nvPr/>
        </p:nvSpPr>
        <p:spPr>
          <a:xfrm>
            <a:off x="232277" y="2033432"/>
            <a:ext cx="4492123" cy="5078295"/>
          </a:xfrm>
          <a:prstGeom prst="rect">
            <a:avLst/>
          </a:prstGeom>
          <a:noFill/>
        </p:spPr>
        <p:txBody>
          <a:bodyPr wrap="square" lIns="91421" tIns="45711" rIns="91421" bIns="45711" rtlCol="0">
            <a:spAutoFit/>
          </a:bodyPr>
          <a:lstStyle/>
          <a:p>
            <a:pPr marL="571387" indent="-571387" algn="l">
              <a:buFont typeface="Arial" panose="020B0604020202020204" pitchFamily="34" charset="0"/>
              <a:buChar char="•"/>
            </a:pPr>
            <a:r>
              <a:rPr lang="en-US" dirty="0" smtClean="0"/>
              <a:t>Allows for organization and modulation</a:t>
            </a:r>
          </a:p>
          <a:p>
            <a:pPr marL="571387" indent="-571387" algn="l">
              <a:buFont typeface="Arial" panose="020B0604020202020204" pitchFamily="34" charset="0"/>
              <a:buChar char="•"/>
            </a:pPr>
            <a:endParaRPr lang="en-US" dirty="0"/>
          </a:p>
          <a:p>
            <a:pPr marL="571387" indent="-571387" algn="l">
              <a:buFont typeface="Arial" panose="020B0604020202020204" pitchFamily="34" charset="0"/>
              <a:buChar char="•"/>
            </a:pPr>
            <a:r>
              <a:rPr lang="en-US" dirty="0" smtClean="0"/>
              <a:t>One schematic allows for the PCB to be condensed without extra add on boards.</a:t>
            </a:r>
            <a:endParaRPr lang="en-US" dirty="0"/>
          </a:p>
        </p:txBody>
      </p:sp>
      <p:sp>
        <p:nvSpPr>
          <p:cNvPr id="10" name="Rectangle 2"/>
          <p:cNvSpPr txBox="1">
            <a:spLocks noChangeArrowheads="1"/>
          </p:cNvSpPr>
          <p:nvPr/>
        </p:nvSpPr>
        <p:spPr>
          <a:xfrm>
            <a:off x="6711060" y="9065387"/>
            <a:ext cx="4269603" cy="537177"/>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All team members</a:t>
            </a:r>
            <a:endParaRPr lang="en-US" sz="3200" kern="0" dirty="0">
              <a:solidFill>
                <a:srgbClr val="710505"/>
              </a:solidFill>
            </a:endParaRPr>
          </a:p>
        </p:txBody>
      </p:sp>
      <p:pic>
        <p:nvPicPr>
          <p:cNvPr id="3" name="Picture 2"/>
          <p:cNvPicPr>
            <a:picLocks noChangeAspect="1"/>
          </p:cNvPicPr>
          <p:nvPr/>
        </p:nvPicPr>
        <p:blipFill>
          <a:blip r:embed="rId6"/>
          <a:stretch>
            <a:fillRect/>
          </a:stretch>
        </p:blipFill>
        <p:spPr>
          <a:xfrm>
            <a:off x="0" y="0"/>
            <a:ext cx="17373600" cy="8547935"/>
          </a:xfrm>
          <a:prstGeom prst="rect">
            <a:avLst/>
          </a:prstGeom>
        </p:spPr>
      </p:pic>
    </p:spTree>
    <p:extLst>
      <p:ext uri="{BB962C8B-B14F-4D97-AF65-F5344CB8AC3E}">
        <p14:creationId xmlns:p14="http://schemas.microsoft.com/office/powerpoint/2010/main" val="520700330"/>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1295400" y="609600"/>
            <a:ext cx="6629400" cy="1371601"/>
          </a:xfrm>
        </p:spPr>
        <p:txBody>
          <a:bodyPr/>
          <a:lstStyle/>
          <a:p>
            <a:pPr defTabSz="439651" eaLnBrk="1">
              <a:lnSpc>
                <a:spcPct val="90000"/>
              </a:lnSpc>
            </a:pPr>
            <a:r>
              <a:rPr lang="en-US" sz="6100" dirty="0" smtClean="0">
                <a:solidFill>
                  <a:srgbClr val="710505"/>
                </a:solidFill>
                <a:latin typeface="Helvetica Neue" charset="0"/>
              </a:rPr>
              <a:t>ESP8266</a:t>
            </a:r>
            <a:endParaRPr lang="en-US" sz="6100" dirty="0">
              <a:solidFill>
                <a:srgbClr val="710505"/>
              </a:solidFill>
              <a:latin typeface="Helvetica Neue" charset="0"/>
            </a:endParaRPr>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pic>
        <p:nvPicPr>
          <p:cNvPr id="11" name="Picture 10"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2"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3" y="8990553"/>
            <a:ext cx="3429000" cy="686846"/>
          </a:xfrm>
          <a:prstGeom prst="rect">
            <a:avLst/>
          </a:prstGeom>
          <a:noFill/>
          <a:ln w="9525">
            <a:noFill/>
            <a:miter lim="800000"/>
            <a:headEnd/>
            <a:tailEnd/>
          </a:ln>
        </p:spPr>
      </p:pic>
      <p:pic>
        <p:nvPicPr>
          <p:cNvPr id="9" name="Picture 1"/>
          <p:cNvPicPr>
            <a:picLocks noChangeAspect="1"/>
          </p:cNvPicPr>
          <p:nvPr/>
        </p:nvPicPr>
        <p:blipFill>
          <a:blip r:embed="rId5" cstate="print"/>
          <a:srcRect/>
          <a:stretch>
            <a:fillRect/>
          </a:stretch>
        </p:blipFill>
        <p:spPr bwMode="auto">
          <a:xfrm>
            <a:off x="-2438400" y="1523998"/>
            <a:ext cx="6545844" cy="45720"/>
          </a:xfrm>
          <a:prstGeom prst="rect">
            <a:avLst/>
          </a:prstGeom>
          <a:noFill/>
          <a:ln w="12700" cap="rnd">
            <a:noFill/>
            <a:round/>
            <a:headEnd/>
            <a:tailEnd/>
          </a:ln>
        </p:spPr>
      </p:pic>
      <p:sp>
        <p:nvSpPr>
          <p:cNvPr id="14" name="Rectangle 2"/>
          <p:cNvSpPr txBox="1">
            <a:spLocks noChangeArrowheads="1"/>
          </p:cNvSpPr>
          <p:nvPr/>
        </p:nvSpPr>
        <p:spPr>
          <a:xfrm>
            <a:off x="6711060" y="9065387"/>
            <a:ext cx="4269603" cy="537177"/>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George and Preston</a:t>
            </a:r>
            <a:endParaRPr lang="en-US" sz="3200" kern="0" dirty="0">
              <a:solidFill>
                <a:srgbClr val="710505"/>
              </a:solidFill>
            </a:endParaRPr>
          </a:p>
        </p:txBody>
      </p:sp>
      <p:sp>
        <p:nvSpPr>
          <p:cNvPr id="13" name="TextBox 12"/>
          <p:cNvSpPr txBox="1"/>
          <p:nvPr/>
        </p:nvSpPr>
        <p:spPr>
          <a:xfrm>
            <a:off x="2841689" y="6096000"/>
            <a:ext cx="877181" cy="369332"/>
          </a:xfrm>
          <a:prstGeom prst="rect">
            <a:avLst/>
          </a:prstGeom>
          <a:noFill/>
        </p:spPr>
        <p:txBody>
          <a:bodyPr wrap="square" rtlCol="0">
            <a:spAutoFit/>
          </a:bodyPr>
          <a:lstStyle/>
          <a:p>
            <a:r>
              <a:rPr lang="en-US" sz="1800" dirty="0" smtClean="0"/>
              <a:t>[5]</a:t>
            </a:r>
            <a:endParaRPr lang="en-US" sz="1800"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6205" y="2139241"/>
            <a:ext cx="11768915" cy="443879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241" y="1523998"/>
            <a:ext cx="7559042" cy="5669282"/>
          </a:xfrm>
          <a:prstGeom prst="rect">
            <a:avLst/>
          </a:prstGeom>
        </p:spPr>
      </p:pic>
    </p:spTree>
    <p:extLst>
      <p:ext uri="{BB962C8B-B14F-4D97-AF65-F5344CB8AC3E}">
        <p14:creationId xmlns:p14="http://schemas.microsoft.com/office/powerpoint/2010/main" val="141769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1"/>
          <p:cNvSpPr>
            <a:spLocks noGrp="1"/>
          </p:cNvSpPr>
          <p:nvPr>
            <p:ph type="title" idx="4294967295"/>
          </p:nvPr>
        </p:nvSpPr>
        <p:spPr bwMode="auto">
          <a:xfrm>
            <a:off x="0" y="1949450"/>
            <a:ext cx="7936038" cy="2933699"/>
          </a:xfrm>
          <a:prstGeom prst="rect">
            <a:avLst/>
          </a:prstGeom>
          <a:noFill/>
          <a:ln w="12700">
            <a:miter lim="0"/>
            <a:headEnd/>
            <a:tailEnd/>
          </a:ln>
        </p:spPr>
        <p:txBody>
          <a:bodyPr lIns="0" tIns="0" rIns="0" bIns="0" anchor="b"/>
          <a:lstStyle/>
          <a:p>
            <a:pPr algn="r" defTabSz="439651" eaLnBrk="1">
              <a:lnSpc>
                <a:spcPct val="90000"/>
              </a:lnSpc>
            </a:pPr>
            <a:r>
              <a:rPr lang="en-US" sz="8900" dirty="0">
                <a:solidFill>
                  <a:srgbClr val="710505"/>
                </a:solidFill>
                <a:latin typeface="Helvetica Neue"/>
                <a:ea typeface="Helvetica" pitchFamily="34" charset="0"/>
                <a:cs typeface="Helvetica Neue"/>
                <a:sym typeface="Helvetica" pitchFamily="34" charset="0"/>
              </a:rPr>
              <a:t>Outline</a:t>
            </a:r>
            <a:endParaRPr lang="en-US" dirty="0" smtClean="0">
              <a:latin typeface="Helvetica Neue"/>
              <a:cs typeface="Helvetica Neue"/>
            </a:endParaRPr>
          </a:p>
        </p:txBody>
      </p:sp>
      <p:sp>
        <p:nvSpPr>
          <p:cNvPr id="14339" name="Rectangle 2"/>
          <p:cNvSpPr>
            <a:spLocks noGrp="1"/>
          </p:cNvSpPr>
          <p:nvPr>
            <p:ph type="body" idx="4294967295"/>
          </p:nvPr>
        </p:nvSpPr>
        <p:spPr bwMode="auto">
          <a:xfrm>
            <a:off x="773235" y="4876806"/>
            <a:ext cx="7162804" cy="1371595"/>
          </a:xfrm>
          <a:prstGeom prst="rect">
            <a:avLst/>
          </a:prstGeom>
          <a:noFill/>
          <a:ln w="12700">
            <a:miter lim="0"/>
            <a:headEnd/>
            <a:tailEnd/>
          </a:ln>
        </p:spPr>
        <p:txBody>
          <a:bodyPr lIns="27087" tIns="27087" rIns="27087" bIns="27087"/>
          <a:lstStyle/>
          <a:p>
            <a:pPr algn="r" defTabSz="439651" eaLnBrk="1">
              <a:lnSpc>
                <a:spcPct val="90000"/>
              </a:lnSpc>
              <a:spcBef>
                <a:spcPct val="0"/>
              </a:spcBef>
            </a:pPr>
            <a:r>
              <a:rPr lang="en-US" sz="4000" dirty="0">
                <a:solidFill>
                  <a:srgbClr val="4C463D"/>
                </a:solidFill>
                <a:latin typeface="Helvetica Neue Light"/>
                <a:ea typeface="Helvetica" pitchFamily="34" charset="0"/>
                <a:cs typeface="Helvetica Neue Light"/>
                <a:sym typeface="Helvetica" pitchFamily="34" charset="0"/>
              </a:rPr>
              <a:t>Smart Crosswalk Dynamic Lighting System</a:t>
            </a:r>
          </a:p>
          <a:p>
            <a:pPr algn="r" defTabSz="439651" eaLnBrk="1">
              <a:lnSpc>
                <a:spcPct val="90000"/>
              </a:lnSpc>
              <a:spcBef>
                <a:spcPct val="0"/>
              </a:spcBef>
            </a:pPr>
            <a:endParaRPr lang="en-US" dirty="0" smtClean="0"/>
          </a:p>
        </p:txBody>
      </p:sp>
      <p:pic>
        <p:nvPicPr>
          <p:cNvPr id="14340" name="Picture 1"/>
          <p:cNvPicPr>
            <a:picLocks noChangeAspect="1"/>
          </p:cNvPicPr>
          <p:nvPr/>
        </p:nvPicPr>
        <p:blipFill>
          <a:blip r:embed="rId2" cstate="print"/>
          <a:stretch>
            <a:fillRect/>
          </a:stretch>
        </p:blipFill>
        <p:spPr bwMode="auto">
          <a:xfrm>
            <a:off x="8531484" y="2247900"/>
            <a:ext cx="89376" cy="5257800"/>
          </a:xfrm>
          <a:prstGeom prst="rect">
            <a:avLst/>
          </a:prstGeom>
          <a:noFill/>
          <a:ln>
            <a:noFill/>
          </a:ln>
        </p:spPr>
      </p:pic>
      <p:sp>
        <p:nvSpPr>
          <p:cNvPr id="2" name="TextBox 1"/>
          <p:cNvSpPr txBox="1"/>
          <p:nvPr/>
        </p:nvSpPr>
        <p:spPr>
          <a:xfrm>
            <a:off x="8991600" y="2060653"/>
            <a:ext cx="6934200" cy="5632293"/>
          </a:xfrm>
          <a:prstGeom prst="rect">
            <a:avLst/>
          </a:prstGeom>
          <a:noFill/>
        </p:spPr>
        <p:txBody>
          <a:bodyPr wrap="square" lIns="91421" tIns="45711" rIns="91421" bIns="45711" rtlCol="0">
            <a:spAutoFit/>
          </a:bodyPr>
          <a:lstStyle/>
          <a:p>
            <a:pPr marL="571387" indent="-571387" algn="l">
              <a:buFont typeface="Arial"/>
              <a:buChar char="•"/>
            </a:pPr>
            <a:r>
              <a:rPr lang="en-US" dirty="0" smtClean="0">
                <a:solidFill>
                  <a:schemeClr val="tx1">
                    <a:lumMod val="75000"/>
                    <a:lumOff val="25000"/>
                  </a:schemeClr>
                </a:solidFill>
                <a:latin typeface="+mn-lt"/>
              </a:rPr>
              <a:t>Problem</a:t>
            </a:r>
          </a:p>
          <a:p>
            <a:pPr marL="571387" indent="-571387" algn="l">
              <a:buFont typeface="Arial"/>
              <a:buChar char="•"/>
            </a:pPr>
            <a:r>
              <a:rPr lang="en-US" dirty="0" smtClean="0">
                <a:solidFill>
                  <a:schemeClr val="tx1">
                    <a:lumMod val="75000"/>
                    <a:lumOff val="25000"/>
                  </a:schemeClr>
                </a:solidFill>
                <a:latin typeface="+mn-lt"/>
              </a:rPr>
              <a:t>Solution</a:t>
            </a:r>
          </a:p>
          <a:p>
            <a:pPr marL="571387" indent="-571387" algn="l">
              <a:buFont typeface="Arial"/>
              <a:buChar char="•"/>
            </a:pPr>
            <a:r>
              <a:rPr lang="en-US" dirty="0" smtClean="0">
                <a:solidFill>
                  <a:schemeClr val="tx1">
                    <a:lumMod val="75000"/>
                    <a:lumOff val="25000"/>
                  </a:schemeClr>
                </a:solidFill>
                <a:latin typeface="+mn-lt"/>
              </a:rPr>
              <a:t>System Overview</a:t>
            </a:r>
          </a:p>
          <a:p>
            <a:pPr marL="571387" indent="-571387" algn="l">
              <a:buFont typeface="Arial"/>
              <a:buChar char="•"/>
            </a:pPr>
            <a:r>
              <a:rPr lang="en-US" dirty="0" smtClean="0">
                <a:solidFill>
                  <a:schemeClr val="tx1">
                    <a:lumMod val="75000"/>
                    <a:lumOff val="25000"/>
                  </a:schemeClr>
                </a:solidFill>
                <a:latin typeface="+mn-lt"/>
              </a:rPr>
              <a:t>Teaming</a:t>
            </a:r>
          </a:p>
          <a:p>
            <a:pPr marL="571387" indent="-571387" algn="l">
              <a:buFont typeface="Arial"/>
              <a:buChar char="•"/>
            </a:pPr>
            <a:r>
              <a:rPr lang="en-US" dirty="0" smtClean="0">
                <a:solidFill>
                  <a:schemeClr val="tx1">
                    <a:lumMod val="75000"/>
                    <a:lumOff val="25000"/>
                  </a:schemeClr>
                </a:solidFill>
                <a:latin typeface="+mn-lt"/>
              </a:rPr>
              <a:t>Project Concerns</a:t>
            </a:r>
          </a:p>
          <a:p>
            <a:pPr marL="571387" indent="-571387" algn="l">
              <a:buFont typeface="Arial"/>
              <a:buChar char="•"/>
            </a:pPr>
            <a:r>
              <a:rPr lang="en-US" dirty="0" smtClean="0">
                <a:solidFill>
                  <a:schemeClr val="tx1">
                    <a:lumMod val="75000"/>
                    <a:lumOff val="25000"/>
                  </a:schemeClr>
                </a:solidFill>
                <a:latin typeface="+mn-lt"/>
              </a:rPr>
              <a:t>Testing</a:t>
            </a:r>
          </a:p>
          <a:p>
            <a:pPr marL="571387" indent="-571387" algn="l">
              <a:buFont typeface="Arial"/>
              <a:buChar char="•"/>
            </a:pPr>
            <a:r>
              <a:rPr lang="en-US" dirty="0" smtClean="0">
                <a:solidFill>
                  <a:schemeClr val="tx1">
                    <a:lumMod val="75000"/>
                    <a:lumOff val="25000"/>
                  </a:schemeClr>
                </a:solidFill>
                <a:latin typeface="+mn-lt"/>
              </a:rPr>
              <a:t>Product Refinements</a:t>
            </a:r>
          </a:p>
          <a:p>
            <a:pPr marL="571387" indent="-571387" algn="l">
              <a:buFont typeface="Arial"/>
              <a:buChar char="•"/>
            </a:pPr>
            <a:r>
              <a:rPr lang="en-US" dirty="0" smtClean="0">
                <a:solidFill>
                  <a:schemeClr val="tx1">
                    <a:lumMod val="75000"/>
                    <a:lumOff val="25000"/>
                  </a:schemeClr>
                </a:solidFill>
                <a:latin typeface="+mn-lt"/>
              </a:rPr>
              <a:t>Packaging</a:t>
            </a:r>
          </a:p>
          <a:p>
            <a:pPr marL="571387" indent="-571387" algn="l">
              <a:buFont typeface="Arial"/>
              <a:buChar char="•"/>
            </a:pPr>
            <a:r>
              <a:rPr lang="en-US" dirty="0" smtClean="0">
                <a:solidFill>
                  <a:schemeClr val="tx1">
                    <a:lumMod val="75000"/>
                    <a:lumOff val="25000"/>
                  </a:schemeClr>
                </a:solidFill>
                <a:latin typeface="+mn-lt"/>
              </a:rPr>
              <a:t>Progress</a:t>
            </a:r>
          </a:p>
          <a:p>
            <a:pPr marL="571387" indent="-571387" algn="l">
              <a:buFont typeface="Arial"/>
              <a:buChar char="•"/>
            </a:pPr>
            <a:r>
              <a:rPr lang="en-US" dirty="0" smtClean="0">
                <a:solidFill>
                  <a:schemeClr val="tx1">
                    <a:lumMod val="75000"/>
                    <a:lumOff val="25000"/>
                  </a:schemeClr>
                </a:solidFill>
                <a:latin typeface="+mn-lt"/>
              </a:rPr>
              <a:t>Questions</a:t>
            </a:r>
          </a:p>
        </p:txBody>
      </p:sp>
      <p:pic>
        <p:nvPicPr>
          <p:cNvPr id="8" name="Picture 7"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9"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3" y="8990553"/>
            <a:ext cx="3429000" cy="686846"/>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228600" y="685800"/>
            <a:ext cx="6629400" cy="1371601"/>
          </a:xfrm>
        </p:spPr>
        <p:txBody>
          <a:bodyPr/>
          <a:lstStyle/>
          <a:p>
            <a:pPr defTabSz="439651" eaLnBrk="1">
              <a:lnSpc>
                <a:spcPct val="90000"/>
              </a:lnSpc>
            </a:pPr>
            <a:r>
              <a:rPr lang="en-US" sz="6100" dirty="0" smtClean="0">
                <a:solidFill>
                  <a:srgbClr val="800000"/>
                </a:solidFill>
                <a:latin typeface="Helvetica Neue" charset="0"/>
              </a:rPr>
              <a:t>NRF24L01+</a:t>
            </a:r>
            <a:endParaRPr lang="en-US" sz="6100" dirty="0">
              <a:solidFill>
                <a:srgbClr val="800000"/>
              </a:solidFill>
              <a:latin typeface="Helvetica Neue" charset="0"/>
            </a:endParaRPr>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pic>
        <p:nvPicPr>
          <p:cNvPr id="12" name="Picture 11"/>
          <p:cNvPicPr>
            <a:picLocks noChangeAspect="1"/>
          </p:cNvPicPr>
          <p:nvPr/>
        </p:nvPicPr>
        <p:blipFill>
          <a:blip r:embed="rId3" cstate="print"/>
          <a:srcRect/>
          <a:stretch>
            <a:fillRect/>
          </a:stretch>
        </p:blipFill>
        <p:spPr bwMode="auto">
          <a:xfrm>
            <a:off x="7358" y="1524000"/>
            <a:ext cx="6012442" cy="98722"/>
          </a:xfrm>
          <a:prstGeom prst="rect">
            <a:avLst/>
          </a:prstGeom>
          <a:noFill/>
          <a:ln w="12700" cap="rnd">
            <a:noFill/>
            <a:round/>
            <a:headEnd/>
            <a:tailEnd/>
          </a:ln>
        </p:spPr>
      </p:pic>
      <p:pic>
        <p:nvPicPr>
          <p:cNvPr id="4" name="Picture 3" descr="nRF Valida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114" y="2118768"/>
            <a:ext cx="14468992" cy="4174848"/>
          </a:xfrm>
          <a:prstGeom prst="rect">
            <a:avLst/>
          </a:prstGeom>
        </p:spPr>
      </p:pic>
      <p:sp>
        <p:nvSpPr>
          <p:cNvPr id="2" name="Rectangle 1"/>
          <p:cNvSpPr/>
          <p:nvPr/>
        </p:nvSpPr>
        <p:spPr bwMode="auto">
          <a:xfrm>
            <a:off x="11074426" y="1844661"/>
            <a:ext cx="2260574" cy="4744147"/>
          </a:xfrm>
          <a:prstGeom prst="rect">
            <a:avLst/>
          </a:prstGeom>
          <a:noFill/>
          <a:ln w="76200">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
        <p:nvSpPr>
          <p:cNvPr id="9" name="Rectangle 8"/>
          <p:cNvSpPr/>
          <p:nvPr/>
        </p:nvSpPr>
        <p:spPr bwMode="auto">
          <a:xfrm>
            <a:off x="5929664" y="1844661"/>
            <a:ext cx="4807400" cy="4744147"/>
          </a:xfrm>
          <a:prstGeom prst="rect">
            <a:avLst/>
          </a:prstGeom>
          <a:noFill/>
          <a:ln w="76200">
            <a:solidFill>
              <a:srgbClr val="FFC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
        <p:nvSpPr>
          <p:cNvPr id="3" name="TextBox 2"/>
          <p:cNvSpPr txBox="1"/>
          <p:nvPr/>
        </p:nvSpPr>
        <p:spPr>
          <a:xfrm>
            <a:off x="5929664" y="6841829"/>
            <a:ext cx="4807400" cy="1508105"/>
          </a:xfrm>
          <a:prstGeom prst="rect">
            <a:avLst/>
          </a:prstGeom>
          <a:noFill/>
        </p:spPr>
        <p:txBody>
          <a:bodyPr wrap="square" rtlCol="0">
            <a:spAutoFit/>
          </a:bodyPr>
          <a:lstStyle/>
          <a:p>
            <a:r>
              <a:rPr lang="en-US" dirty="0" smtClean="0"/>
              <a:t>Packet header</a:t>
            </a:r>
          </a:p>
          <a:p>
            <a:r>
              <a:rPr lang="en-US" sz="2800" dirty="0" smtClean="0"/>
              <a:t>(</a:t>
            </a:r>
            <a:r>
              <a:rPr lang="en-US" sz="2800" dirty="0">
                <a:latin typeface="Courier New" pitchFamily="49" charset="0"/>
                <a:cs typeface="Courier New" pitchFamily="49" charset="0"/>
              </a:rPr>
              <a:t>packet number,</a:t>
            </a:r>
          </a:p>
          <a:p>
            <a:r>
              <a:rPr lang="en-US" sz="2800" dirty="0">
                <a:latin typeface="Courier New" pitchFamily="49" charset="0"/>
                <a:cs typeface="Courier New" pitchFamily="49" charset="0"/>
              </a:rPr>
              <a:t>packet type</a:t>
            </a:r>
            <a:r>
              <a:rPr lang="en-US" sz="2800" dirty="0" smtClean="0"/>
              <a:t>)</a:t>
            </a:r>
            <a:endParaRPr lang="en-US" sz="2800" dirty="0"/>
          </a:p>
        </p:txBody>
      </p:sp>
      <p:sp>
        <p:nvSpPr>
          <p:cNvPr id="14" name="TextBox 13"/>
          <p:cNvSpPr txBox="1"/>
          <p:nvPr/>
        </p:nvSpPr>
        <p:spPr>
          <a:xfrm>
            <a:off x="10062342" y="6841829"/>
            <a:ext cx="6831568" cy="1192296"/>
          </a:xfrm>
          <a:prstGeom prst="rect">
            <a:avLst/>
          </a:prstGeom>
          <a:noFill/>
        </p:spPr>
        <p:txBody>
          <a:bodyPr wrap="square" rtlCol="0">
            <a:spAutoFit/>
          </a:bodyPr>
          <a:lstStyle/>
          <a:p>
            <a:r>
              <a:rPr lang="en-US" dirty="0" smtClean="0"/>
              <a:t>Payload</a:t>
            </a:r>
          </a:p>
          <a:p>
            <a:r>
              <a:rPr lang="en-US" sz="2800" dirty="0" smtClean="0"/>
              <a:t>(</a:t>
            </a:r>
            <a:r>
              <a:rPr lang="en-US" sz="2800" dirty="0" smtClean="0">
                <a:latin typeface="Courier New" pitchFamily="49" charset="0"/>
                <a:cs typeface="Courier New" pitchFamily="49" charset="0"/>
              </a:rPr>
              <a:t>Message&lt;</a:t>
            </a:r>
            <a:r>
              <a:rPr lang="en-US" sz="2800" dirty="0" err="1" smtClean="0">
                <a:latin typeface="Courier New" pitchFamily="49" charset="0"/>
                <a:cs typeface="Courier New" pitchFamily="49" charset="0"/>
              </a:rPr>
              <a:t>AnnounceSensors</a:t>
            </a:r>
            <a:r>
              <a:rPr lang="en-US" sz="2800" dirty="0" smtClean="0">
                <a:latin typeface="Courier New" pitchFamily="49" charset="0"/>
                <a:cs typeface="Courier New" pitchFamily="49" charset="0"/>
              </a:rPr>
              <a:t>&gt;</a:t>
            </a:r>
            <a:r>
              <a:rPr lang="en-US" sz="2800" dirty="0" smtClean="0"/>
              <a:t>)</a:t>
            </a:r>
            <a:endParaRPr lang="en-US" sz="2800" dirty="0"/>
          </a:p>
        </p:txBody>
      </p:sp>
      <p:pic>
        <p:nvPicPr>
          <p:cNvPr id="15" name="Picture 23" descr="http://www.msstate.edu/web/visualid/Web/2008_MSU_logo_web_horiz_mont.png"/>
          <p:cNvPicPr>
            <a:picLocks noChangeAspect="1" noChangeArrowheads="1"/>
          </p:cNvPicPr>
          <p:nvPr/>
        </p:nvPicPr>
        <p:blipFill>
          <a:blip r:embed="rId5" cstate="print"/>
          <a:srcRect/>
          <a:stretch>
            <a:fillRect/>
          </a:stretch>
        </p:blipFill>
        <p:spPr bwMode="auto">
          <a:xfrm>
            <a:off x="76203" y="8990553"/>
            <a:ext cx="3429000" cy="686846"/>
          </a:xfrm>
          <a:prstGeom prst="rect">
            <a:avLst/>
          </a:prstGeom>
          <a:noFill/>
          <a:ln w="9525">
            <a:noFill/>
            <a:miter lim="800000"/>
            <a:headEnd/>
            <a:tailEnd/>
          </a:ln>
        </p:spPr>
      </p:pic>
      <p:pic>
        <p:nvPicPr>
          <p:cNvPr id="16" name="Picture 15" descr="BAGblack.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sp>
        <p:nvSpPr>
          <p:cNvPr id="17" name="Rectangle 16"/>
          <p:cNvSpPr/>
          <p:nvPr/>
        </p:nvSpPr>
        <p:spPr bwMode="auto">
          <a:xfrm>
            <a:off x="13522377" y="1844661"/>
            <a:ext cx="2260574" cy="4744147"/>
          </a:xfrm>
          <a:prstGeom prst="rect">
            <a:avLst/>
          </a:prstGeom>
          <a:noFill/>
          <a:ln w="76200">
            <a:solidFill>
              <a:srgbClr val="0070C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endParaRPr>
          </a:p>
        </p:txBody>
      </p:sp>
      <p:sp>
        <p:nvSpPr>
          <p:cNvPr id="18" name="Rectangle 2"/>
          <p:cNvSpPr txBox="1">
            <a:spLocks noChangeArrowheads="1"/>
          </p:cNvSpPr>
          <p:nvPr/>
        </p:nvSpPr>
        <p:spPr>
          <a:xfrm>
            <a:off x="6711060" y="9065387"/>
            <a:ext cx="4269603" cy="537177"/>
          </a:xfrm>
          <a:prstGeom prst="rect">
            <a:avLst/>
          </a:prstGeom>
        </p:spPr>
        <p:txBody>
          <a:bodyPr lIns="91421" tIns="45711" rIns="91421" bIns="45711"/>
          <a:lstStyle>
            <a:lvl1pPr algn="ctr" defTabSz="584085"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085"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11"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2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30"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439" algn="ctr" defTabSz="584085"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defTabSz="439651" eaLnBrk="1">
              <a:lnSpc>
                <a:spcPct val="90000"/>
              </a:lnSpc>
            </a:pPr>
            <a:r>
              <a:rPr lang="en-US" sz="3200" kern="0" dirty="0" smtClean="0">
                <a:solidFill>
                  <a:srgbClr val="710505"/>
                </a:solidFill>
              </a:rPr>
              <a:t>Preston and George</a:t>
            </a:r>
            <a:endParaRPr lang="en-US" sz="3200" kern="0" dirty="0">
              <a:solidFill>
                <a:srgbClr val="710505"/>
              </a:solidFill>
            </a:endParaRPr>
          </a:p>
        </p:txBody>
      </p:sp>
    </p:spTree>
    <p:extLst>
      <p:ext uri="{BB962C8B-B14F-4D97-AF65-F5344CB8AC3E}">
        <p14:creationId xmlns:p14="http://schemas.microsoft.com/office/powerpoint/2010/main" val="19842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3" grpId="0"/>
      <p:bldP spid="14"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p:cNvSpPr>
          <p:nvPr>
            <p:ph type="title" idx="4294967295"/>
          </p:nvPr>
        </p:nvSpPr>
        <p:spPr bwMode="auto">
          <a:xfrm>
            <a:off x="8980363" y="1828800"/>
            <a:ext cx="7936038" cy="2933699"/>
          </a:xfrm>
          <a:prstGeom prst="rect">
            <a:avLst/>
          </a:prstGeom>
          <a:noFill/>
          <a:ln w="12700">
            <a:miter lim="0"/>
            <a:headEnd/>
            <a:tailEnd/>
          </a:ln>
        </p:spPr>
        <p:txBody>
          <a:bodyPr lIns="0" tIns="0" rIns="0" bIns="0" anchor="b"/>
          <a:lstStyle/>
          <a:p>
            <a:pPr algn="l" defTabSz="439651" eaLnBrk="1">
              <a:lnSpc>
                <a:spcPct val="90000"/>
              </a:lnSpc>
            </a:pPr>
            <a:r>
              <a:rPr lang="en-US" sz="8900" dirty="0">
                <a:solidFill>
                  <a:srgbClr val="710505"/>
                </a:solidFill>
                <a:latin typeface="Helvetica Neue"/>
                <a:ea typeface="Helvetica" pitchFamily="34" charset="0"/>
                <a:cs typeface="Helvetica Neue"/>
                <a:sym typeface="Helvetica" pitchFamily="34" charset="0"/>
              </a:rPr>
              <a:t>The Problem</a:t>
            </a:r>
            <a:endParaRPr lang="en-US" dirty="0" smtClean="0">
              <a:latin typeface="Helvetica Neue"/>
              <a:cs typeface="Helvetica Neue"/>
            </a:endParaRPr>
          </a:p>
        </p:txBody>
      </p:sp>
      <p:sp>
        <p:nvSpPr>
          <p:cNvPr id="14339" name="Rectangle 2"/>
          <p:cNvSpPr>
            <a:spLocks noGrp="1"/>
          </p:cNvSpPr>
          <p:nvPr>
            <p:ph type="body" idx="4294967295"/>
          </p:nvPr>
        </p:nvSpPr>
        <p:spPr bwMode="auto">
          <a:xfrm>
            <a:off x="9067801" y="4800601"/>
            <a:ext cx="7162804" cy="1371595"/>
          </a:xfrm>
          <a:prstGeom prst="rect">
            <a:avLst/>
          </a:prstGeom>
          <a:noFill/>
          <a:ln w="12700">
            <a:miter lim="0"/>
            <a:headEnd/>
            <a:tailEnd/>
          </a:ln>
        </p:spPr>
        <p:txBody>
          <a:bodyPr lIns="27087" tIns="27087" rIns="27087" bIns="27087"/>
          <a:lstStyle/>
          <a:p>
            <a:pPr defTabSz="439651" eaLnBrk="1">
              <a:lnSpc>
                <a:spcPct val="90000"/>
              </a:lnSpc>
              <a:spcBef>
                <a:spcPct val="0"/>
              </a:spcBef>
            </a:pPr>
            <a:r>
              <a:rPr lang="en-US" sz="4000" dirty="0">
                <a:solidFill>
                  <a:srgbClr val="4C463D"/>
                </a:solidFill>
                <a:latin typeface="Helvetica Neue Light"/>
                <a:ea typeface="Helvetica" pitchFamily="34" charset="0"/>
                <a:cs typeface="Helvetica Neue Light"/>
                <a:sym typeface="Helvetica" pitchFamily="34" charset="0"/>
              </a:rPr>
              <a:t>Smart Crosswalk Dynamic Lighting System</a:t>
            </a:r>
          </a:p>
          <a:p>
            <a:pPr algn="r" defTabSz="439651" eaLnBrk="1">
              <a:lnSpc>
                <a:spcPct val="90000"/>
              </a:lnSpc>
              <a:spcBef>
                <a:spcPct val="0"/>
              </a:spcBef>
            </a:pPr>
            <a:endParaRPr lang="en-US" dirty="0" smtClean="0"/>
          </a:p>
        </p:txBody>
      </p:sp>
      <p:pic>
        <p:nvPicPr>
          <p:cNvPr id="14340" name="Picture 1"/>
          <p:cNvPicPr>
            <a:picLocks noChangeAspect="1"/>
          </p:cNvPicPr>
          <p:nvPr/>
        </p:nvPicPr>
        <p:blipFill>
          <a:blip r:embed="rId2" cstate="print"/>
          <a:stretch>
            <a:fillRect/>
          </a:stretch>
        </p:blipFill>
        <p:spPr bwMode="auto">
          <a:xfrm>
            <a:off x="8445025" y="2133601"/>
            <a:ext cx="89376" cy="5257800"/>
          </a:xfrm>
          <a:prstGeom prst="rect">
            <a:avLst/>
          </a:prstGeom>
          <a:noFill/>
          <a:ln>
            <a:noFill/>
          </a:ln>
        </p:spPr>
      </p:pic>
      <p:pic>
        <p:nvPicPr>
          <p:cNvPr id="7" name="Picture 6"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82800" y="8839201"/>
            <a:ext cx="2438399" cy="751022"/>
          </a:xfrm>
          <a:prstGeom prst="rect">
            <a:avLst/>
          </a:prstGeom>
        </p:spPr>
      </p:pic>
      <p:sp>
        <p:nvSpPr>
          <p:cNvPr id="8" name="TextBox 7"/>
          <p:cNvSpPr txBox="1"/>
          <p:nvPr/>
        </p:nvSpPr>
        <p:spPr>
          <a:xfrm>
            <a:off x="380999" y="990600"/>
            <a:ext cx="7848600" cy="6863417"/>
          </a:xfrm>
          <a:prstGeom prst="rect">
            <a:avLst/>
          </a:prstGeom>
          <a:noFill/>
        </p:spPr>
        <p:txBody>
          <a:bodyPr wrap="square" lIns="91421" tIns="45711" rIns="91421" bIns="45711" rtlCol="0">
            <a:spAutoFit/>
          </a:bodyPr>
          <a:lstStyle/>
          <a:p>
            <a:pPr algn="l"/>
            <a:endParaRPr lang="en-US" sz="4000" dirty="0">
              <a:solidFill>
                <a:schemeClr val="tx1"/>
              </a:solidFill>
              <a:latin typeface="+mn-lt"/>
            </a:endParaRPr>
          </a:p>
          <a:p>
            <a:pPr marL="571387" indent="-571387" algn="l">
              <a:buFont typeface="Arial"/>
              <a:buChar char="•"/>
            </a:pPr>
            <a:r>
              <a:rPr lang="en-US" sz="4000" dirty="0">
                <a:latin typeface="+mn-lt"/>
              </a:rPr>
              <a:t>4000+ pedestrians per year were killed in traffic accidents from 2003 to 2012</a:t>
            </a:r>
          </a:p>
          <a:p>
            <a:pPr marL="571387" indent="-571387" algn="l">
              <a:buFont typeface="Arial"/>
              <a:buChar char="•"/>
            </a:pPr>
            <a:endParaRPr lang="en-US" sz="4000" dirty="0">
              <a:latin typeface="+mn-lt"/>
            </a:endParaRPr>
          </a:p>
          <a:p>
            <a:pPr marL="571387" indent="-571387" algn="l">
              <a:buFont typeface="Arial"/>
              <a:buChar char="•"/>
            </a:pPr>
            <a:r>
              <a:rPr lang="en-US" sz="4000" dirty="0">
                <a:solidFill>
                  <a:schemeClr val="tx1"/>
                </a:solidFill>
              </a:rPr>
              <a:t>Pedestrians are at a high risk of vehicular injury on crosswalks</a:t>
            </a:r>
            <a:endParaRPr lang="en-US" sz="4000" dirty="0">
              <a:latin typeface="+mn-lt"/>
            </a:endParaRPr>
          </a:p>
          <a:p>
            <a:pPr algn="l"/>
            <a:endParaRPr lang="en-US" sz="4000" dirty="0">
              <a:latin typeface="+mn-lt"/>
            </a:endParaRPr>
          </a:p>
          <a:p>
            <a:pPr marL="571387" indent="-571387" algn="l">
              <a:buFont typeface="Arial"/>
              <a:buChar char="•"/>
            </a:pPr>
            <a:r>
              <a:rPr lang="en-US" sz="4000" dirty="0">
                <a:solidFill>
                  <a:schemeClr val="tx1"/>
                </a:solidFill>
                <a:latin typeface="+mn-lt"/>
              </a:rPr>
              <a:t>Few laws pertaining to crosswalk safety</a:t>
            </a:r>
            <a:endParaRPr lang="en-US" dirty="0">
              <a:solidFill>
                <a:schemeClr val="tx1"/>
              </a:solidFill>
              <a:latin typeface="+mn-lt"/>
            </a:endParaRPr>
          </a:p>
        </p:txBody>
      </p:sp>
    </p:spTree>
    <p:extLst>
      <p:ext uri="{BB962C8B-B14F-4D97-AF65-F5344CB8AC3E}">
        <p14:creationId xmlns:p14="http://schemas.microsoft.com/office/powerpoint/2010/main" val="3351922066"/>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76201" y="685799"/>
            <a:ext cx="4343402" cy="1143000"/>
          </a:xfrm>
        </p:spPr>
        <p:txBody>
          <a:bodyPr/>
          <a:lstStyle/>
          <a:p>
            <a:pPr defTabSz="439651" eaLnBrk="1">
              <a:lnSpc>
                <a:spcPct val="90000"/>
              </a:lnSpc>
            </a:pPr>
            <a:r>
              <a:rPr lang="en-US" sz="5300" dirty="0">
                <a:solidFill>
                  <a:srgbClr val="710505"/>
                </a:solidFill>
                <a:latin typeface="Helvetica Neue" charset="0"/>
                <a:ea typeface="Helvetica Neue" charset="0"/>
                <a:cs typeface="Helvetica Neue" charset="0"/>
                <a:sym typeface="Helvetica Neue" charset="0"/>
              </a:rPr>
              <a:t>The Solution</a:t>
            </a:r>
            <a:endParaRPr lang="en-US" sz="4400" dirty="0"/>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pic>
        <p:nvPicPr>
          <p:cNvPr id="2" name="Picture 1" descr="audiHighResTex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04802"/>
            <a:ext cx="12192000" cy="8339329"/>
          </a:xfrm>
          <a:prstGeom prst="rect">
            <a:avLst/>
          </a:prstGeom>
          <a:effectLst>
            <a:outerShdw blurRad="63500" sx="102000" sy="102000" algn="ctr" rotWithShape="0">
              <a:prstClr val="black">
                <a:alpha val="40000"/>
              </a:prstClr>
            </a:outerShdw>
          </a:effectLst>
        </p:spPr>
      </p:pic>
      <p:pic>
        <p:nvPicPr>
          <p:cNvPr id="8" name="Picture 1"/>
          <p:cNvPicPr>
            <a:picLocks noChangeAspect="1"/>
          </p:cNvPicPr>
          <p:nvPr/>
        </p:nvPicPr>
        <p:blipFill>
          <a:blip r:embed="rId4" cstate="print"/>
          <a:srcRect/>
          <a:stretch>
            <a:fillRect/>
          </a:stretch>
        </p:blipFill>
        <p:spPr bwMode="auto">
          <a:xfrm>
            <a:off x="0" y="1524000"/>
            <a:ext cx="4114800" cy="67561"/>
          </a:xfrm>
          <a:prstGeom prst="rect">
            <a:avLst/>
          </a:prstGeom>
          <a:noFill/>
          <a:ln w="12700" cap="rnd">
            <a:noFill/>
            <a:round/>
            <a:headEnd/>
            <a:tailEnd/>
          </a:ln>
        </p:spPr>
      </p:pic>
      <p:pic>
        <p:nvPicPr>
          <p:cNvPr id="9" name="Picture 8" descr="BAGblack.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11" name="Picture 23" descr="http://www.msstate.edu/web/visualid/Web/2008_MSU_logo_web_horiz_mont.png"/>
          <p:cNvPicPr>
            <a:picLocks noChangeAspect="1" noChangeArrowheads="1"/>
          </p:cNvPicPr>
          <p:nvPr/>
        </p:nvPicPr>
        <p:blipFill>
          <a:blip r:embed="rId6" cstate="print"/>
          <a:srcRect/>
          <a:stretch>
            <a:fillRect/>
          </a:stretch>
        </p:blipFill>
        <p:spPr bwMode="auto">
          <a:xfrm>
            <a:off x="76203" y="8990553"/>
            <a:ext cx="3429000" cy="686846"/>
          </a:xfrm>
          <a:prstGeom prst="rect">
            <a:avLst/>
          </a:prstGeom>
          <a:noFill/>
          <a:ln w="9525">
            <a:noFill/>
            <a:miter lim="800000"/>
            <a:headEnd/>
            <a:tailEnd/>
          </a:ln>
        </p:spPr>
      </p:pic>
      <p:sp>
        <p:nvSpPr>
          <p:cNvPr id="3" name="TextBox 2"/>
          <p:cNvSpPr txBox="1"/>
          <p:nvPr/>
        </p:nvSpPr>
        <p:spPr>
          <a:xfrm>
            <a:off x="76202" y="2236887"/>
            <a:ext cx="4190999" cy="5078314"/>
          </a:xfrm>
          <a:prstGeom prst="rect">
            <a:avLst/>
          </a:prstGeom>
          <a:noFill/>
        </p:spPr>
        <p:txBody>
          <a:bodyPr wrap="square" lIns="91421" tIns="45711" rIns="91421" bIns="45711" rtlCol="0">
            <a:spAutoFit/>
          </a:bodyPr>
          <a:lstStyle/>
          <a:p>
            <a:pPr marL="571387" indent="-571387" algn="l">
              <a:buFont typeface="Arial" panose="020B0604020202020204" pitchFamily="34" charset="0"/>
              <a:buChar char="•"/>
            </a:pPr>
            <a:r>
              <a:rPr lang="en-US" dirty="0" smtClean="0"/>
              <a:t>LEDs light up crosswalk as pedestrian enters crosswalk</a:t>
            </a:r>
          </a:p>
          <a:p>
            <a:pPr marL="571387" indent="-571387" algn="l">
              <a:buFont typeface="Arial" panose="020B0604020202020204" pitchFamily="34" charset="0"/>
              <a:buChar char="•"/>
            </a:pPr>
            <a:endParaRPr lang="en-US" dirty="0"/>
          </a:p>
          <a:p>
            <a:pPr marL="571387" indent="-571387" algn="l">
              <a:buFont typeface="Arial" panose="020B0604020202020204" pitchFamily="34" charset="0"/>
              <a:buChar char="•"/>
            </a:pPr>
            <a:r>
              <a:rPr lang="en-US" dirty="0" smtClean="0"/>
              <a:t>LEDs alert oncoming vehicles when crosswalk in use</a:t>
            </a:r>
            <a:endParaRPr lang="en-US" dirty="0"/>
          </a:p>
        </p:txBody>
      </p:sp>
    </p:spTree>
    <p:extLst>
      <p:ext uri="{BB962C8B-B14F-4D97-AF65-F5344CB8AC3E}">
        <p14:creationId xmlns:p14="http://schemas.microsoft.com/office/powerpoint/2010/main" val="2923116315"/>
      </p:ext>
    </p:extLst>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work3 edi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799" y="609602"/>
            <a:ext cx="7902393" cy="8463206"/>
          </a:xfrm>
          <a:prstGeom prst="rect">
            <a:avLst/>
          </a:prstGeom>
        </p:spPr>
      </p:pic>
      <p:pic>
        <p:nvPicPr>
          <p:cNvPr id="12290" name="Picture 1"/>
          <p:cNvPicPr>
            <a:picLocks noChangeAspect="1"/>
          </p:cNvPicPr>
          <p:nvPr/>
        </p:nvPicPr>
        <p:blipFill>
          <a:blip r:embed="rId3" cstate="print"/>
          <a:srcRect/>
          <a:stretch>
            <a:fillRect/>
          </a:stretch>
        </p:blipFill>
        <p:spPr bwMode="auto">
          <a:xfrm rot="5400000" flipH="1">
            <a:off x="1905312" y="199142"/>
            <a:ext cx="106779" cy="4042094"/>
          </a:xfrm>
          <a:prstGeom prst="rect">
            <a:avLst/>
          </a:prstGeom>
          <a:noFill/>
          <a:ln w="12700" cap="rnd">
            <a:noFill/>
            <a:round/>
            <a:headEnd/>
            <a:tailEnd/>
          </a:ln>
        </p:spPr>
      </p:pic>
      <p:sp>
        <p:nvSpPr>
          <p:cNvPr id="12291" name="Rectangle 3"/>
          <p:cNvSpPr>
            <a:spLocks noGrp="1" noChangeArrowheads="1"/>
          </p:cNvSpPr>
          <p:nvPr>
            <p:ph type="title"/>
          </p:nvPr>
        </p:nvSpPr>
        <p:spPr>
          <a:xfrm>
            <a:off x="-76200" y="2"/>
            <a:ext cx="3809999" cy="3882136"/>
          </a:xfrm>
        </p:spPr>
        <p:txBody>
          <a:bodyPr lIns="27087" tIns="27087" rIns="27087" bIns="27087"/>
          <a:lstStyle/>
          <a:p>
            <a:pPr algn="r" defTabSz="439651" eaLnBrk="1"/>
            <a:r>
              <a:rPr lang="en-US" sz="6600" dirty="0" smtClean="0">
                <a:solidFill>
                  <a:srgbClr val="800000"/>
                </a:solidFill>
                <a:latin typeface="Helvetica" pitchFamily="34" charset="0"/>
                <a:cs typeface="Helvetica" pitchFamily="34" charset="0"/>
                <a:sym typeface="Helvetica" pitchFamily="34" charset="0"/>
              </a:rPr>
              <a:t>Product </a:t>
            </a:r>
            <a:br>
              <a:rPr lang="en-US" sz="6600" dirty="0" smtClean="0">
                <a:solidFill>
                  <a:srgbClr val="800000"/>
                </a:solidFill>
                <a:latin typeface="Helvetica" pitchFamily="34" charset="0"/>
                <a:cs typeface="Helvetica" pitchFamily="34" charset="0"/>
                <a:sym typeface="Helvetica" pitchFamily="34" charset="0"/>
              </a:rPr>
            </a:br>
            <a:r>
              <a:rPr lang="en-US" sz="6600" dirty="0" smtClean="0">
                <a:solidFill>
                  <a:srgbClr val="800000"/>
                </a:solidFill>
                <a:latin typeface="Helvetica" pitchFamily="34" charset="0"/>
                <a:cs typeface="Helvetica" pitchFamily="34" charset="0"/>
                <a:sym typeface="Helvetica" pitchFamily="34" charset="0"/>
              </a:rPr>
              <a:t>Overview</a:t>
            </a:r>
            <a:endParaRPr lang="en-US" sz="13900" dirty="0">
              <a:solidFill>
                <a:srgbClr val="800000"/>
              </a:solidFill>
            </a:endParaRPr>
          </a:p>
        </p:txBody>
      </p:sp>
      <p:cxnSp>
        <p:nvCxnSpPr>
          <p:cNvPr id="39" name="Straight Arrow Connector 38"/>
          <p:cNvCxnSpPr/>
          <p:nvPr/>
        </p:nvCxnSpPr>
        <p:spPr bwMode="auto">
          <a:xfrm>
            <a:off x="5257800" y="4724401"/>
            <a:ext cx="963120" cy="660899"/>
          </a:xfrm>
          <a:prstGeom prst="straightConnector1">
            <a:avLst/>
          </a:prstGeom>
          <a:solidFill>
            <a:srgbClr val="095CC4"/>
          </a:solidFill>
          <a:ln w="76200" cap="flat" cmpd="sng" algn="ctr">
            <a:solidFill>
              <a:srgbClr val="FF0000"/>
            </a:solidFill>
            <a:prstDash val="solid"/>
            <a:miter lim="0"/>
            <a:headEnd type="none" w="med" len="med"/>
            <a:tailEnd type="triangle"/>
          </a:ln>
          <a:effectLst/>
        </p:spPr>
      </p:cxnSp>
      <p:cxnSp>
        <p:nvCxnSpPr>
          <p:cNvPr id="43" name="Straight Arrow Connector 42"/>
          <p:cNvCxnSpPr/>
          <p:nvPr/>
        </p:nvCxnSpPr>
        <p:spPr bwMode="auto">
          <a:xfrm flipH="1">
            <a:off x="10363202" y="4724401"/>
            <a:ext cx="2819399" cy="1066799"/>
          </a:xfrm>
          <a:prstGeom prst="straightConnector1">
            <a:avLst/>
          </a:prstGeom>
          <a:solidFill>
            <a:srgbClr val="095CC4"/>
          </a:solidFill>
          <a:ln w="76200" cap="flat" cmpd="sng" algn="ctr">
            <a:solidFill>
              <a:srgbClr val="FF0000"/>
            </a:solidFill>
            <a:prstDash val="solid"/>
            <a:miter lim="0"/>
            <a:headEnd type="none" w="med" len="med"/>
            <a:tailEnd type="triangle"/>
          </a:ln>
          <a:effectLst/>
        </p:spPr>
      </p:cxnSp>
      <p:cxnSp>
        <p:nvCxnSpPr>
          <p:cNvPr id="47" name="Straight Arrow Connector 46"/>
          <p:cNvCxnSpPr/>
          <p:nvPr/>
        </p:nvCxnSpPr>
        <p:spPr bwMode="auto">
          <a:xfrm flipH="1">
            <a:off x="11049001" y="838199"/>
            <a:ext cx="1295399" cy="457201"/>
          </a:xfrm>
          <a:prstGeom prst="straightConnector1">
            <a:avLst/>
          </a:prstGeom>
          <a:solidFill>
            <a:srgbClr val="095CC4"/>
          </a:solidFill>
          <a:ln w="76200" cap="flat" cmpd="sng" algn="ctr">
            <a:solidFill>
              <a:srgbClr val="FF0000"/>
            </a:solidFill>
            <a:prstDash val="solid"/>
            <a:miter lim="0"/>
            <a:headEnd type="none" w="med" len="med"/>
            <a:tailEnd type="triangle"/>
          </a:ln>
          <a:effectLst/>
        </p:spPr>
      </p:cxnSp>
      <p:cxnSp>
        <p:nvCxnSpPr>
          <p:cNvPr id="49" name="Straight Arrow Connector 48"/>
          <p:cNvCxnSpPr/>
          <p:nvPr/>
        </p:nvCxnSpPr>
        <p:spPr bwMode="auto">
          <a:xfrm flipH="1">
            <a:off x="12039602" y="2514602"/>
            <a:ext cx="1430451" cy="1491852"/>
          </a:xfrm>
          <a:prstGeom prst="straightConnector1">
            <a:avLst/>
          </a:prstGeom>
          <a:solidFill>
            <a:srgbClr val="095CC4"/>
          </a:solidFill>
          <a:ln w="76200" cap="flat" cmpd="sng" algn="ctr">
            <a:solidFill>
              <a:srgbClr val="FF0000"/>
            </a:solidFill>
            <a:prstDash val="solid"/>
            <a:miter lim="0"/>
            <a:headEnd type="none" w="med" len="med"/>
            <a:tailEnd type="triangle"/>
          </a:ln>
          <a:effectLst/>
        </p:spPr>
      </p:cxnSp>
      <p:cxnSp>
        <p:nvCxnSpPr>
          <p:cNvPr id="51" name="Straight Arrow Connector 50"/>
          <p:cNvCxnSpPr/>
          <p:nvPr/>
        </p:nvCxnSpPr>
        <p:spPr bwMode="auto">
          <a:xfrm flipH="1" flipV="1">
            <a:off x="12039599" y="7543803"/>
            <a:ext cx="1905001" cy="380998"/>
          </a:xfrm>
          <a:prstGeom prst="straightConnector1">
            <a:avLst/>
          </a:prstGeom>
          <a:solidFill>
            <a:srgbClr val="095CC4"/>
          </a:solidFill>
          <a:ln w="76200" cap="flat" cmpd="sng" algn="ctr">
            <a:solidFill>
              <a:srgbClr val="FF0000"/>
            </a:solidFill>
            <a:prstDash val="solid"/>
            <a:miter lim="0"/>
            <a:headEnd type="none" w="med" len="med"/>
            <a:tailEnd type="triangle"/>
          </a:ln>
          <a:effectLst/>
        </p:spPr>
      </p:cxnSp>
      <p:sp>
        <p:nvSpPr>
          <p:cNvPr id="40" name="TextBox 39"/>
          <p:cNvSpPr txBox="1"/>
          <p:nvPr/>
        </p:nvSpPr>
        <p:spPr>
          <a:xfrm>
            <a:off x="12344401" y="457202"/>
            <a:ext cx="4751417" cy="646332"/>
          </a:xfrm>
          <a:prstGeom prst="rect">
            <a:avLst/>
          </a:prstGeom>
          <a:noFill/>
        </p:spPr>
        <p:txBody>
          <a:bodyPr wrap="none" lIns="91421" tIns="45711" rIns="91421" bIns="45711" rtlCol="0">
            <a:spAutoFit/>
          </a:bodyPr>
          <a:lstStyle/>
          <a:p>
            <a:r>
              <a:rPr lang="en-US" dirty="0" smtClean="0">
                <a:solidFill>
                  <a:schemeClr val="bg2">
                    <a:lumMod val="50000"/>
                  </a:schemeClr>
                </a:solidFill>
              </a:rPr>
              <a:t>Polycarbonate Casing</a:t>
            </a:r>
            <a:endParaRPr lang="en-US" dirty="0">
              <a:solidFill>
                <a:schemeClr val="bg2">
                  <a:lumMod val="50000"/>
                </a:schemeClr>
              </a:solidFill>
            </a:endParaRPr>
          </a:p>
        </p:txBody>
      </p:sp>
      <p:sp>
        <p:nvSpPr>
          <p:cNvPr id="48" name="TextBox 47"/>
          <p:cNvSpPr txBox="1"/>
          <p:nvPr/>
        </p:nvSpPr>
        <p:spPr>
          <a:xfrm>
            <a:off x="13487401" y="2209800"/>
            <a:ext cx="2519278" cy="646332"/>
          </a:xfrm>
          <a:prstGeom prst="rect">
            <a:avLst/>
          </a:prstGeom>
          <a:noFill/>
        </p:spPr>
        <p:txBody>
          <a:bodyPr wrap="none" lIns="91421" tIns="45711" rIns="91421" bIns="45711" rtlCol="0">
            <a:spAutoFit/>
          </a:bodyPr>
          <a:lstStyle/>
          <a:p>
            <a:r>
              <a:rPr lang="en-US" dirty="0" smtClean="0">
                <a:solidFill>
                  <a:schemeClr val="bg2">
                    <a:lumMod val="50000"/>
                  </a:schemeClr>
                </a:solidFill>
              </a:rPr>
              <a:t>Solar Panel</a:t>
            </a:r>
            <a:endParaRPr lang="en-US" dirty="0">
              <a:solidFill>
                <a:schemeClr val="bg2">
                  <a:lumMod val="50000"/>
                </a:schemeClr>
              </a:solidFill>
            </a:endParaRPr>
          </a:p>
        </p:txBody>
      </p:sp>
      <p:sp>
        <p:nvSpPr>
          <p:cNvPr id="50" name="TextBox 49"/>
          <p:cNvSpPr txBox="1"/>
          <p:nvPr/>
        </p:nvSpPr>
        <p:spPr>
          <a:xfrm>
            <a:off x="13245872" y="4343401"/>
            <a:ext cx="2545139" cy="646332"/>
          </a:xfrm>
          <a:prstGeom prst="rect">
            <a:avLst/>
          </a:prstGeom>
          <a:noFill/>
        </p:spPr>
        <p:txBody>
          <a:bodyPr wrap="none" lIns="91421" tIns="45711" rIns="91421" bIns="45711" rtlCol="0">
            <a:spAutoFit/>
          </a:bodyPr>
          <a:lstStyle/>
          <a:p>
            <a:r>
              <a:rPr lang="en-US" dirty="0" smtClean="0">
                <a:solidFill>
                  <a:schemeClr val="bg2">
                    <a:lumMod val="50000"/>
                  </a:schemeClr>
                </a:solidFill>
              </a:rPr>
              <a:t>Atmel 328P</a:t>
            </a:r>
            <a:endParaRPr lang="en-US" dirty="0">
              <a:solidFill>
                <a:schemeClr val="bg2">
                  <a:lumMod val="50000"/>
                </a:schemeClr>
              </a:solidFill>
            </a:endParaRPr>
          </a:p>
        </p:txBody>
      </p:sp>
      <p:sp>
        <p:nvSpPr>
          <p:cNvPr id="52" name="TextBox 51"/>
          <p:cNvSpPr txBox="1"/>
          <p:nvPr/>
        </p:nvSpPr>
        <p:spPr>
          <a:xfrm>
            <a:off x="14020802" y="7583271"/>
            <a:ext cx="2852594" cy="646332"/>
          </a:xfrm>
          <a:prstGeom prst="rect">
            <a:avLst/>
          </a:prstGeom>
          <a:noFill/>
        </p:spPr>
        <p:txBody>
          <a:bodyPr wrap="none" lIns="91421" tIns="45711" rIns="91421" bIns="45711" rtlCol="0">
            <a:spAutoFit/>
          </a:bodyPr>
          <a:lstStyle/>
          <a:p>
            <a:r>
              <a:rPr lang="en-US" dirty="0" smtClean="0">
                <a:solidFill>
                  <a:schemeClr val="bg2">
                    <a:lumMod val="50000"/>
                  </a:schemeClr>
                </a:solidFill>
              </a:rPr>
              <a:t>LED Lighting</a:t>
            </a:r>
            <a:endParaRPr lang="en-US" dirty="0">
              <a:solidFill>
                <a:schemeClr val="bg2">
                  <a:lumMod val="50000"/>
                </a:schemeClr>
              </a:solidFill>
            </a:endParaRPr>
          </a:p>
        </p:txBody>
      </p:sp>
      <p:sp>
        <p:nvSpPr>
          <p:cNvPr id="53" name="TextBox 52"/>
          <p:cNvSpPr txBox="1"/>
          <p:nvPr/>
        </p:nvSpPr>
        <p:spPr>
          <a:xfrm>
            <a:off x="1371601" y="4267200"/>
            <a:ext cx="3827157" cy="646332"/>
          </a:xfrm>
          <a:prstGeom prst="rect">
            <a:avLst/>
          </a:prstGeom>
          <a:noFill/>
        </p:spPr>
        <p:txBody>
          <a:bodyPr wrap="none" lIns="91421" tIns="45711" rIns="91421" bIns="45711" rtlCol="0">
            <a:spAutoFit/>
          </a:bodyPr>
          <a:lstStyle/>
          <a:p>
            <a:r>
              <a:rPr lang="en-US" dirty="0" smtClean="0">
                <a:solidFill>
                  <a:schemeClr val="bg2">
                    <a:lumMod val="50000"/>
                  </a:schemeClr>
                </a:solidFill>
              </a:rPr>
              <a:t>Aluminum Casing</a:t>
            </a:r>
            <a:endParaRPr lang="en-US" dirty="0">
              <a:solidFill>
                <a:schemeClr val="bg2">
                  <a:lumMod val="50000"/>
                </a:schemeClr>
              </a:solidFill>
            </a:endParaRPr>
          </a:p>
        </p:txBody>
      </p:sp>
      <p:pic>
        <p:nvPicPr>
          <p:cNvPr id="54" name="Picture 53" descr="BAGblack.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55" name="Picture 23" descr="http://www.msstate.edu/web/visualid/Web/2008_MSU_logo_web_horiz_mont.png"/>
          <p:cNvPicPr>
            <a:picLocks noChangeAspect="1" noChangeArrowheads="1"/>
          </p:cNvPicPr>
          <p:nvPr/>
        </p:nvPicPr>
        <p:blipFill>
          <a:blip r:embed="rId5" cstate="print"/>
          <a:srcRect/>
          <a:stretch>
            <a:fillRect/>
          </a:stretch>
        </p:blipFill>
        <p:spPr bwMode="auto">
          <a:xfrm>
            <a:off x="76203" y="8990553"/>
            <a:ext cx="3429000" cy="686846"/>
          </a:xfrm>
          <a:prstGeom prst="rect">
            <a:avLst/>
          </a:prstGeom>
          <a:noFill/>
          <a:ln w="9525">
            <a:noFill/>
            <a:miter lim="800000"/>
            <a:headEnd/>
            <a:tailEnd/>
          </a:ln>
        </p:spPr>
      </p:pic>
      <p:sp>
        <p:nvSpPr>
          <p:cNvPr id="17" name="TextBox 16"/>
          <p:cNvSpPr txBox="1"/>
          <p:nvPr/>
        </p:nvSpPr>
        <p:spPr>
          <a:xfrm>
            <a:off x="14979154" y="8683823"/>
            <a:ext cx="2412080" cy="296475"/>
          </a:xfrm>
          <a:prstGeom prst="rect">
            <a:avLst/>
          </a:prstGeom>
          <a:noFill/>
        </p:spPr>
        <p:txBody>
          <a:bodyPr wrap="none" lIns="91421" tIns="45711" rIns="91421" bIns="45711" rtlCol="0">
            <a:spAutoFit/>
          </a:bodyPr>
          <a:lstStyle/>
          <a:p>
            <a:r>
              <a:rPr lang="en-US" sz="1300" dirty="0">
                <a:solidFill>
                  <a:schemeClr val="bg2">
                    <a:lumMod val="50000"/>
                  </a:schemeClr>
                </a:solidFill>
              </a:rPr>
              <a:t>For illustrative purposes only.</a:t>
            </a:r>
          </a:p>
        </p:txBody>
      </p:sp>
    </p:spTree>
    <p:extLst>
      <p:ext uri="{BB962C8B-B14F-4D97-AF65-F5344CB8AC3E}">
        <p14:creationId xmlns:p14="http://schemas.microsoft.com/office/powerpoint/2010/main" val="14694562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par>
                                <p:cTn id="15" presetID="10"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8" grpId="0"/>
      <p:bldP spid="50" grpId="0"/>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
          <p:cNvPicPr>
            <a:picLocks noChangeAspect="1"/>
          </p:cNvPicPr>
          <p:nvPr/>
        </p:nvPicPr>
        <p:blipFill>
          <a:blip r:embed="rId3" cstate="print"/>
          <a:srcRect/>
          <a:stretch>
            <a:fillRect/>
          </a:stretch>
        </p:blipFill>
        <p:spPr bwMode="auto">
          <a:xfrm>
            <a:off x="7357" y="1066801"/>
            <a:ext cx="7841243" cy="76199"/>
          </a:xfrm>
          <a:prstGeom prst="rect">
            <a:avLst/>
          </a:prstGeom>
          <a:noFill/>
          <a:ln w="12700" cap="rnd">
            <a:noFill/>
            <a:round/>
            <a:headEnd/>
            <a:tailEnd/>
          </a:ln>
        </p:spPr>
      </p:pic>
      <p:sp>
        <p:nvSpPr>
          <p:cNvPr id="10244" name="Rectangle 2"/>
          <p:cNvSpPr>
            <a:spLocks noGrp="1" noChangeArrowheads="1"/>
          </p:cNvSpPr>
          <p:nvPr>
            <p:ph type="title"/>
          </p:nvPr>
        </p:nvSpPr>
        <p:spPr>
          <a:xfrm>
            <a:off x="-152399" y="228599"/>
            <a:ext cx="8229599" cy="990601"/>
          </a:xfrm>
        </p:spPr>
        <p:txBody>
          <a:bodyPr/>
          <a:lstStyle/>
          <a:p>
            <a:pPr defTabSz="439651" eaLnBrk="1">
              <a:lnSpc>
                <a:spcPct val="90000"/>
              </a:lnSpc>
            </a:pPr>
            <a:r>
              <a:rPr lang="en-US" sz="6100" dirty="0">
                <a:solidFill>
                  <a:srgbClr val="710505"/>
                </a:solidFill>
                <a:latin typeface="Helvetica Neue" charset="0"/>
                <a:ea typeface="Helvetica Neue" charset="0"/>
                <a:cs typeface="Helvetica Neue" charset="0"/>
                <a:sym typeface="Helvetica Neue" charset="0"/>
              </a:rPr>
              <a:t>Technical Constraints</a:t>
            </a:r>
            <a:endParaRPr lang="en-US" sz="4700" dirty="0"/>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469825998"/>
              </p:ext>
            </p:extLst>
          </p:nvPr>
        </p:nvGraphicFramePr>
        <p:xfrm>
          <a:off x="7357" y="1371600"/>
          <a:ext cx="17366243" cy="8382003"/>
        </p:xfrm>
        <a:graphic>
          <a:graphicData uri="http://schemas.openxmlformats.org/drawingml/2006/table">
            <a:tbl>
              <a:tblPr firstRow="1" bandRow="1">
                <a:tableStyleId>{5C22544A-7EE6-4342-B048-85BDC9FD1C3A}</a:tableStyleId>
              </a:tblPr>
              <a:tblGrid>
                <a:gridCol w="5576314"/>
                <a:gridCol w="11789929"/>
              </a:tblGrid>
              <a:tr h="705245">
                <a:tc>
                  <a:txBody>
                    <a:bodyPr/>
                    <a:lstStyle/>
                    <a:p>
                      <a:pPr algn="ctr"/>
                      <a:r>
                        <a:rPr lang="en-US" sz="3600" dirty="0" smtClean="0"/>
                        <a:t>Name</a:t>
                      </a:r>
                      <a:endParaRPr lang="en-US" sz="3600" dirty="0"/>
                    </a:p>
                  </a:txBody>
                  <a:tcPr marL="91439" marR="91439" anchor="ctr">
                    <a:solidFill>
                      <a:srgbClr val="800000"/>
                    </a:solidFill>
                  </a:tcPr>
                </a:tc>
                <a:tc>
                  <a:txBody>
                    <a:bodyPr/>
                    <a:lstStyle/>
                    <a:p>
                      <a:pPr algn="ctr"/>
                      <a:r>
                        <a:rPr lang="en-US" sz="3600" dirty="0" smtClean="0"/>
                        <a:t>Description</a:t>
                      </a:r>
                      <a:endParaRPr lang="en-US" sz="3600" dirty="0"/>
                    </a:p>
                  </a:txBody>
                  <a:tcPr marL="91439" marR="91439" anchor="ctr">
                    <a:solidFill>
                      <a:srgbClr val="800000"/>
                    </a:solidFill>
                  </a:tcPr>
                </a:tc>
              </a:tr>
              <a:tr h="649465">
                <a:tc>
                  <a:txBody>
                    <a:bodyPr/>
                    <a:lstStyle/>
                    <a:p>
                      <a:pPr algn="ctr"/>
                      <a:r>
                        <a:rPr lang="en-US" sz="3200" dirty="0" smtClean="0">
                          <a:solidFill>
                            <a:schemeClr val="bg1"/>
                          </a:solidFill>
                        </a:rPr>
                        <a:t>Solar Generation</a:t>
                      </a:r>
                      <a:endParaRPr lang="en-US" sz="3200" dirty="0">
                        <a:solidFill>
                          <a:schemeClr val="bg1"/>
                        </a:solidFill>
                      </a:endParaRPr>
                    </a:p>
                  </a:txBody>
                  <a:tcPr marL="91439" marR="91439" anchor="ctr">
                    <a:solidFill>
                      <a:srgbClr val="808080"/>
                    </a:solidFill>
                  </a:tcPr>
                </a:tc>
                <a:tc>
                  <a:txBody>
                    <a:bodyPr/>
                    <a:lstStyle/>
                    <a:p>
                      <a:pPr algn="ctr"/>
                      <a:r>
                        <a:rPr lang="en-US" sz="3200" dirty="0" smtClean="0">
                          <a:solidFill>
                            <a:srgbClr val="FFFFFF"/>
                          </a:solidFill>
                        </a:rPr>
                        <a:t>The solar panel must provide</a:t>
                      </a:r>
                      <a:r>
                        <a:rPr lang="en-US" sz="3200" baseline="0" dirty="0" smtClean="0">
                          <a:solidFill>
                            <a:srgbClr val="FFFFFF"/>
                          </a:solidFill>
                        </a:rPr>
                        <a:t> an average of 1.4 kJ/day.</a:t>
                      </a:r>
                      <a:endParaRPr lang="en-US" sz="3200" dirty="0">
                        <a:solidFill>
                          <a:srgbClr val="FFFFFF"/>
                        </a:solidFill>
                      </a:endParaRPr>
                    </a:p>
                  </a:txBody>
                  <a:tcPr marL="91439" marR="91439" anchor="ctr">
                    <a:solidFill>
                      <a:schemeClr val="tx1">
                        <a:lumMod val="50000"/>
                        <a:lumOff val="50000"/>
                      </a:schemeClr>
                    </a:solidFill>
                  </a:tcPr>
                </a:tc>
              </a:tr>
              <a:tr h="649465">
                <a:tc>
                  <a:txBody>
                    <a:bodyPr/>
                    <a:lstStyle/>
                    <a:p>
                      <a:pPr algn="ctr"/>
                      <a:r>
                        <a:rPr lang="en-US" sz="3200" dirty="0" smtClean="0"/>
                        <a:t>Battery</a:t>
                      </a:r>
                      <a:r>
                        <a:rPr lang="en-US" sz="3200" baseline="0" dirty="0" smtClean="0"/>
                        <a:t> Life</a:t>
                      </a:r>
                      <a:endParaRPr lang="en-US" sz="3200" dirty="0"/>
                    </a:p>
                  </a:txBody>
                  <a:tcPr marL="91439" marR="91439" anchor="ctr">
                    <a:solidFill>
                      <a:schemeClr val="accent3">
                        <a:lumMod val="85000"/>
                      </a:schemeClr>
                    </a:solidFill>
                  </a:tcPr>
                </a:tc>
                <a:tc>
                  <a:txBody>
                    <a:bodyPr/>
                    <a:lstStyle/>
                    <a:p>
                      <a:pPr algn="ctr"/>
                      <a:r>
                        <a:rPr lang="en-US" sz="3200" dirty="0" smtClean="0"/>
                        <a:t>The module must consume</a:t>
                      </a:r>
                      <a:r>
                        <a:rPr lang="en-US" sz="3200" baseline="0" dirty="0" smtClean="0"/>
                        <a:t> less than 1.3 kJ/day on average.</a:t>
                      </a:r>
                      <a:endParaRPr lang="en-US" sz="3200" dirty="0"/>
                    </a:p>
                  </a:txBody>
                  <a:tcPr marL="91439" marR="91439" anchor="ctr">
                    <a:solidFill>
                      <a:schemeClr val="accent3">
                        <a:lumMod val="85000"/>
                      </a:schemeClr>
                    </a:solidFill>
                  </a:tcPr>
                </a:tc>
              </a:tr>
              <a:tr h="1175408">
                <a:tc>
                  <a:txBody>
                    <a:bodyPr/>
                    <a:lstStyle/>
                    <a:p>
                      <a:pPr algn="ctr"/>
                      <a:r>
                        <a:rPr lang="en-US" sz="3200" dirty="0" smtClean="0">
                          <a:solidFill>
                            <a:srgbClr val="FFFFFF"/>
                          </a:solidFill>
                        </a:rPr>
                        <a:t>Module</a:t>
                      </a:r>
                      <a:r>
                        <a:rPr lang="en-US" sz="3200" baseline="0" dirty="0" smtClean="0">
                          <a:solidFill>
                            <a:srgbClr val="FFFFFF"/>
                          </a:solidFill>
                        </a:rPr>
                        <a:t> to Module Communication</a:t>
                      </a:r>
                      <a:endParaRPr lang="en-US" sz="3200" dirty="0">
                        <a:solidFill>
                          <a:srgbClr val="FFFFFF"/>
                        </a:solidFill>
                      </a:endParaRPr>
                    </a:p>
                  </a:txBody>
                  <a:tcPr marL="91439" marR="91439" anchor="ctr">
                    <a:solidFill>
                      <a:schemeClr val="tx2">
                        <a:lumMod val="50000"/>
                        <a:lumOff val="50000"/>
                      </a:schemeClr>
                    </a:solidFill>
                  </a:tcPr>
                </a:tc>
                <a:tc>
                  <a:txBody>
                    <a:bodyPr/>
                    <a:lstStyle/>
                    <a:p>
                      <a:pPr algn="ctr"/>
                      <a:r>
                        <a:rPr lang="en-US" sz="3200" dirty="0" smtClean="0">
                          <a:solidFill>
                            <a:srgbClr val="FFFFFF"/>
                          </a:solidFill>
                        </a:rPr>
                        <a:t>Modules</a:t>
                      </a:r>
                      <a:r>
                        <a:rPr lang="en-US" sz="3200" baseline="0" dirty="0" smtClean="0">
                          <a:solidFill>
                            <a:srgbClr val="FFFFFF"/>
                          </a:solidFill>
                        </a:rPr>
                        <a:t> must be able to communicate wirelessly with one another at a distance of 10 meters or greater.</a:t>
                      </a:r>
                      <a:endParaRPr lang="en-US" sz="3200" dirty="0">
                        <a:solidFill>
                          <a:srgbClr val="FFFFFF"/>
                        </a:solidFill>
                      </a:endParaRPr>
                    </a:p>
                  </a:txBody>
                  <a:tcPr marL="91439" marR="91439" anchor="ctr">
                    <a:solidFill>
                      <a:schemeClr val="tx2">
                        <a:lumMod val="50000"/>
                        <a:lumOff val="50000"/>
                      </a:schemeClr>
                    </a:solidFill>
                  </a:tcPr>
                </a:tc>
              </a:tr>
              <a:tr h="1175408">
                <a:tc>
                  <a:txBody>
                    <a:bodyPr/>
                    <a:lstStyle/>
                    <a:p>
                      <a:pPr algn="ctr"/>
                      <a:r>
                        <a:rPr lang="en-US" sz="3200" dirty="0" smtClean="0"/>
                        <a:t>Wi-Fi</a:t>
                      </a:r>
                      <a:r>
                        <a:rPr lang="en-US" sz="3200" baseline="0" dirty="0" smtClean="0"/>
                        <a:t> Communication</a:t>
                      </a:r>
                      <a:endParaRPr lang="en-US" sz="3200" dirty="0"/>
                    </a:p>
                  </a:txBody>
                  <a:tcPr marL="91439" marR="91439" anchor="ctr">
                    <a:solidFill>
                      <a:schemeClr val="accent3">
                        <a:lumMod val="85000"/>
                      </a:schemeClr>
                    </a:solidFill>
                  </a:tcPr>
                </a:tc>
                <a:tc>
                  <a:txBody>
                    <a:bodyPr/>
                    <a:lstStyle/>
                    <a:p>
                      <a:pPr algn="ctr"/>
                      <a:r>
                        <a:rPr lang="en-US" sz="3200" dirty="0" smtClean="0"/>
                        <a:t>Modules</a:t>
                      </a:r>
                      <a:r>
                        <a:rPr lang="en-US" sz="3200" baseline="0" dirty="0" smtClean="0"/>
                        <a:t> must be able to upload traffic analytics to a remote web server.</a:t>
                      </a:r>
                      <a:endParaRPr lang="en-US" sz="3200" dirty="0"/>
                    </a:p>
                  </a:txBody>
                  <a:tcPr marL="91439" marR="91439" anchor="ctr">
                    <a:solidFill>
                      <a:schemeClr val="accent3">
                        <a:lumMod val="85000"/>
                      </a:schemeClr>
                    </a:solidFill>
                  </a:tcPr>
                </a:tc>
              </a:tr>
              <a:tr h="1175408">
                <a:tc>
                  <a:txBody>
                    <a:bodyPr/>
                    <a:lstStyle/>
                    <a:p>
                      <a:pPr algn="ctr"/>
                      <a:r>
                        <a:rPr lang="en-US" sz="3200" dirty="0" smtClean="0">
                          <a:solidFill>
                            <a:srgbClr val="FFFFFF"/>
                          </a:solidFill>
                        </a:rPr>
                        <a:t>PIR Motion Detector</a:t>
                      </a:r>
                      <a:endParaRPr lang="en-US" sz="3200" dirty="0">
                        <a:solidFill>
                          <a:srgbClr val="FFFFFF"/>
                        </a:solidFill>
                      </a:endParaRPr>
                    </a:p>
                  </a:txBody>
                  <a:tcPr marL="91439" marR="91439" anchor="ctr">
                    <a:solidFill>
                      <a:schemeClr val="tx2">
                        <a:lumMod val="50000"/>
                        <a:lumOff val="50000"/>
                      </a:schemeClr>
                    </a:solidFill>
                  </a:tcPr>
                </a:tc>
                <a:tc>
                  <a:txBody>
                    <a:bodyPr/>
                    <a:lstStyle/>
                    <a:p>
                      <a:pPr algn="ctr"/>
                      <a:r>
                        <a:rPr lang="en-US" sz="3200" dirty="0" smtClean="0">
                          <a:solidFill>
                            <a:srgbClr val="FFFFFF"/>
                          </a:solidFill>
                        </a:rPr>
                        <a:t>This</a:t>
                      </a:r>
                      <a:r>
                        <a:rPr lang="en-US" sz="3200" baseline="0" dirty="0" smtClean="0">
                          <a:solidFill>
                            <a:srgbClr val="FFFFFF"/>
                          </a:solidFill>
                        </a:rPr>
                        <a:t> component must be able to accurately detect pedestrians at a distance of 16 feet or less.</a:t>
                      </a:r>
                      <a:endParaRPr lang="en-US" sz="3200" dirty="0">
                        <a:solidFill>
                          <a:srgbClr val="FFFFFF"/>
                        </a:solidFill>
                      </a:endParaRPr>
                    </a:p>
                  </a:txBody>
                  <a:tcPr marL="91439" marR="91439" anchor="ctr">
                    <a:solidFill>
                      <a:schemeClr val="tx2">
                        <a:lumMod val="50000"/>
                        <a:lumOff val="50000"/>
                      </a:schemeClr>
                    </a:solidFill>
                  </a:tcPr>
                </a:tc>
              </a:tr>
              <a:tr h="1094932">
                <a:tc>
                  <a:txBody>
                    <a:bodyPr/>
                    <a:lstStyle/>
                    <a:p>
                      <a:pPr algn="ctr"/>
                      <a:r>
                        <a:rPr lang="en-US" sz="3200" dirty="0" smtClean="0">
                          <a:solidFill>
                            <a:sysClr val="windowText" lastClr="000000"/>
                          </a:solidFill>
                        </a:rPr>
                        <a:t>Magnetometer</a:t>
                      </a:r>
                      <a:endParaRPr lang="en-US" sz="3200" dirty="0">
                        <a:solidFill>
                          <a:sysClr val="windowText" lastClr="000000"/>
                        </a:solidFill>
                      </a:endParaRPr>
                    </a:p>
                  </a:txBody>
                  <a:tcPr marL="91439" marR="91439" anchor="ctr">
                    <a:solidFill>
                      <a:schemeClr val="bg1">
                        <a:lumMod val="85000"/>
                      </a:schemeClr>
                    </a:solidFill>
                  </a:tcPr>
                </a:tc>
                <a:tc>
                  <a:txBody>
                    <a:bodyPr/>
                    <a:lstStyle/>
                    <a:p>
                      <a:pPr algn="ctr"/>
                      <a:r>
                        <a:rPr lang="en-US" sz="3200" dirty="0" smtClean="0">
                          <a:solidFill>
                            <a:sysClr val="windowText" lastClr="000000"/>
                          </a:solidFill>
                        </a:rPr>
                        <a:t>This</a:t>
                      </a:r>
                      <a:r>
                        <a:rPr lang="en-US" sz="3200" baseline="0" dirty="0" smtClean="0">
                          <a:solidFill>
                            <a:sysClr val="windowText" lastClr="000000"/>
                          </a:solidFill>
                        </a:rPr>
                        <a:t> component must be able to detect a car at speeds of 5mph or greater.</a:t>
                      </a:r>
                      <a:endParaRPr lang="en-US" sz="3200" dirty="0">
                        <a:solidFill>
                          <a:sysClr val="windowText" lastClr="000000"/>
                        </a:solidFill>
                      </a:endParaRPr>
                    </a:p>
                  </a:txBody>
                  <a:tcPr marL="91439" marR="91439" anchor="ctr">
                    <a:solidFill>
                      <a:schemeClr val="bg1">
                        <a:lumMod val="85000"/>
                      </a:schemeClr>
                    </a:solidFill>
                  </a:tcPr>
                </a:tc>
              </a:tr>
              <a:tr h="1094932">
                <a:tc>
                  <a:txBody>
                    <a:bodyPr/>
                    <a:lstStyle/>
                    <a:p>
                      <a:pPr algn="ctr"/>
                      <a:r>
                        <a:rPr lang="en-US" sz="3200" dirty="0" smtClean="0">
                          <a:solidFill>
                            <a:srgbClr val="FFFFFF"/>
                          </a:solidFill>
                        </a:rPr>
                        <a:t>LED</a:t>
                      </a:r>
                      <a:r>
                        <a:rPr lang="en-US" sz="3200" baseline="0" dirty="0" smtClean="0">
                          <a:solidFill>
                            <a:srgbClr val="FFFFFF"/>
                          </a:solidFill>
                        </a:rPr>
                        <a:t> Driver</a:t>
                      </a:r>
                      <a:endParaRPr lang="en-US" sz="3200" dirty="0">
                        <a:solidFill>
                          <a:srgbClr val="FFFFFF"/>
                        </a:solidFill>
                      </a:endParaRPr>
                    </a:p>
                  </a:txBody>
                  <a:tcPr marL="91439" marR="91439" anchor="ctr">
                    <a:solidFill>
                      <a:schemeClr val="tx2">
                        <a:lumMod val="50000"/>
                        <a:lumOff val="50000"/>
                      </a:schemeClr>
                    </a:solidFill>
                  </a:tcPr>
                </a:tc>
                <a:tc>
                  <a:txBody>
                    <a:bodyPr/>
                    <a:lstStyle/>
                    <a:p>
                      <a:pPr algn="ctr"/>
                      <a:r>
                        <a:rPr lang="en-US" sz="3200" dirty="0" smtClean="0">
                          <a:solidFill>
                            <a:srgbClr val="FFFFFF"/>
                          </a:solidFill>
                        </a:rPr>
                        <a:t>This component must be able to power</a:t>
                      </a:r>
                      <a:r>
                        <a:rPr lang="en-US" sz="3200" baseline="0" dirty="0" smtClean="0">
                          <a:solidFill>
                            <a:srgbClr val="FFFFFF"/>
                          </a:solidFill>
                        </a:rPr>
                        <a:t> two or more LEDS and utilize the I</a:t>
                      </a:r>
                      <a:r>
                        <a:rPr lang="en-US" sz="3200" baseline="30000" dirty="0" smtClean="0">
                          <a:solidFill>
                            <a:srgbClr val="FFFFFF"/>
                          </a:solidFill>
                        </a:rPr>
                        <a:t>2</a:t>
                      </a:r>
                      <a:r>
                        <a:rPr lang="en-US" sz="3200" baseline="0" dirty="0" smtClean="0">
                          <a:solidFill>
                            <a:srgbClr val="FFFFFF"/>
                          </a:solidFill>
                        </a:rPr>
                        <a:t>C bus for communication.</a:t>
                      </a:r>
                      <a:endParaRPr lang="en-US" sz="3200" dirty="0">
                        <a:solidFill>
                          <a:srgbClr val="FFFFFF"/>
                        </a:solidFill>
                      </a:endParaRPr>
                    </a:p>
                  </a:txBody>
                  <a:tcPr marL="91439" marR="91439" anchor="ctr">
                    <a:solidFill>
                      <a:schemeClr val="tx2">
                        <a:lumMod val="50000"/>
                        <a:lumOff val="50000"/>
                      </a:schemeClr>
                    </a:solidFill>
                  </a:tcPr>
                </a:tc>
              </a:tr>
              <a:tr h="661740">
                <a:tc>
                  <a:txBody>
                    <a:bodyPr/>
                    <a:lstStyle/>
                    <a:p>
                      <a:pPr algn="ctr"/>
                      <a:r>
                        <a:rPr lang="en-US" sz="3200" dirty="0" smtClean="0">
                          <a:solidFill>
                            <a:sysClr val="windowText" lastClr="000000"/>
                          </a:solidFill>
                        </a:rPr>
                        <a:t>3.3V Switching Regulator</a:t>
                      </a:r>
                      <a:endParaRPr lang="en-US" sz="3200" dirty="0">
                        <a:solidFill>
                          <a:sysClr val="windowText" lastClr="000000"/>
                        </a:solidFill>
                      </a:endParaRPr>
                    </a:p>
                  </a:txBody>
                  <a:tcPr marL="91439" marR="91439" anchor="ctr">
                    <a:solidFill>
                      <a:schemeClr val="bg1">
                        <a:lumMod val="85000"/>
                      </a:schemeClr>
                    </a:solidFill>
                  </a:tcPr>
                </a:tc>
                <a:tc>
                  <a:txBody>
                    <a:bodyPr/>
                    <a:lstStyle/>
                    <a:p>
                      <a:pPr algn="ctr"/>
                      <a:r>
                        <a:rPr lang="en-US" sz="3200" dirty="0" smtClean="0">
                          <a:solidFill>
                            <a:sysClr val="windowText" lastClr="000000"/>
                          </a:solidFill>
                        </a:rPr>
                        <a:t>This component must be able to output a steady 3.3V</a:t>
                      </a:r>
                      <a:endParaRPr lang="en-US" sz="3200" dirty="0">
                        <a:solidFill>
                          <a:sysClr val="windowText" lastClr="000000"/>
                        </a:solidFill>
                      </a:endParaRPr>
                    </a:p>
                  </a:txBody>
                  <a:tcPr marL="91439" marR="91439" anchor="ctr">
                    <a:solidFill>
                      <a:schemeClr val="bg1">
                        <a:lumMod val="85000"/>
                      </a:schemeClr>
                    </a:solidFill>
                  </a:tcPr>
                </a:tc>
              </a:tr>
            </a:tbl>
          </a:graphicData>
        </a:graphic>
      </p:graphicFrame>
    </p:spTree>
    <p:extLst>
      <p:ext uri="{BB962C8B-B14F-4D97-AF65-F5344CB8AC3E}">
        <p14:creationId xmlns:p14="http://schemas.microsoft.com/office/powerpoint/2010/main" val="2765256362"/>
      </p:ext>
    </p:extLst>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914400" y="3200400"/>
            <a:ext cx="7010397" cy="4114799"/>
          </a:xfrm>
        </p:spPr>
        <p:txBody>
          <a:bodyPr/>
          <a:lstStyle/>
          <a:p>
            <a:pPr algn="r" defTabSz="439651" eaLnBrk="1">
              <a:lnSpc>
                <a:spcPct val="90000"/>
              </a:lnSpc>
            </a:pPr>
            <a:r>
              <a:rPr lang="en-US" sz="9600" dirty="0">
                <a:solidFill>
                  <a:srgbClr val="710505"/>
                </a:solidFill>
                <a:latin typeface="Helvetica Neue" charset="0"/>
                <a:ea typeface="Helvetica Neue" charset="0"/>
                <a:cs typeface="Helvetica Neue" charset="0"/>
                <a:sym typeface="Helvetica Neue" charset="0"/>
              </a:rPr>
              <a:t>Practical </a:t>
            </a:r>
            <a:r>
              <a:rPr lang="en-US" sz="9600" dirty="0" smtClean="0">
                <a:solidFill>
                  <a:srgbClr val="710505"/>
                </a:solidFill>
                <a:latin typeface="Helvetica Neue" charset="0"/>
                <a:ea typeface="Helvetica Neue" charset="0"/>
                <a:cs typeface="Helvetica Neue" charset="0"/>
                <a:sym typeface="Helvetica Neue" charset="0"/>
              </a:rPr>
              <a:t/>
            </a:r>
            <a:br>
              <a:rPr lang="en-US" sz="9600" dirty="0" smtClean="0">
                <a:solidFill>
                  <a:srgbClr val="710505"/>
                </a:solidFill>
                <a:latin typeface="Helvetica Neue" charset="0"/>
                <a:ea typeface="Helvetica Neue" charset="0"/>
                <a:cs typeface="Helvetica Neue" charset="0"/>
                <a:sym typeface="Helvetica Neue" charset="0"/>
              </a:rPr>
            </a:br>
            <a:r>
              <a:rPr lang="en-US" sz="9600" dirty="0" smtClean="0">
                <a:solidFill>
                  <a:srgbClr val="710505"/>
                </a:solidFill>
                <a:latin typeface="Helvetica Neue" charset="0"/>
                <a:ea typeface="Helvetica Neue" charset="0"/>
                <a:cs typeface="Helvetica Neue" charset="0"/>
                <a:sym typeface="Helvetica Neue" charset="0"/>
              </a:rPr>
              <a:t>Constraints</a:t>
            </a:r>
            <a:endParaRPr lang="en-US" sz="7200" dirty="0"/>
          </a:p>
        </p:txBody>
      </p:sp>
      <p:sp>
        <p:nvSpPr>
          <p:cNvPr id="10248" name="AutoShape 7" descr="https://dl-web.dropbox.com/get/My%20MSU%20EcoCAR/Logos/Social%20Media%20Outlets/Flickr%20Glossy%20Metallic%20Round.png?w=beb59b3b"/>
          <p:cNvSpPr>
            <a:spLocks noChangeAspect="1" noChangeArrowheads="1"/>
          </p:cNvSpPr>
          <p:nvPr/>
        </p:nvSpPr>
        <p:spPr bwMode="auto">
          <a:xfrm>
            <a:off x="8642265" y="-274636"/>
            <a:ext cx="407195" cy="304801"/>
          </a:xfrm>
          <a:prstGeom prst="rect">
            <a:avLst/>
          </a:prstGeom>
          <a:noFill/>
          <a:ln w="9525">
            <a:noFill/>
            <a:miter lim="800000"/>
            <a:headEnd/>
            <a:tailEnd/>
          </a:ln>
        </p:spPr>
        <p:txBody>
          <a:bodyPr lIns="91421" tIns="45711" rIns="91421" bIns="45711"/>
          <a:lstStyle/>
          <a:p>
            <a:endParaRPr lang="en-US"/>
          </a:p>
        </p:txBody>
      </p:sp>
      <p:pic>
        <p:nvPicPr>
          <p:cNvPr id="7" name="Picture 6" descr="BAGblack.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30730" y="8972695"/>
            <a:ext cx="2438399" cy="751022"/>
          </a:xfrm>
          <a:prstGeom prst="rect">
            <a:avLst/>
          </a:prstGeom>
        </p:spPr>
      </p:pic>
      <p:pic>
        <p:nvPicPr>
          <p:cNvPr id="8" name="Picture 23" descr="http://www.msstate.edu/web/visualid/Web/2008_MSU_logo_web_horiz_mont.png"/>
          <p:cNvPicPr>
            <a:picLocks noChangeAspect="1" noChangeArrowheads="1"/>
          </p:cNvPicPr>
          <p:nvPr/>
        </p:nvPicPr>
        <p:blipFill>
          <a:blip r:embed="rId4" cstate="print"/>
          <a:srcRect/>
          <a:stretch>
            <a:fillRect/>
          </a:stretch>
        </p:blipFill>
        <p:spPr bwMode="auto">
          <a:xfrm>
            <a:off x="76203" y="8990553"/>
            <a:ext cx="3429000" cy="686846"/>
          </a:xfrm>
          <a:prstGeom prst="rect">
            <a:avLst/>
          </a:prstGeom>
          <a:noFill/>
          <a:ln w="9525">
            <a:noFill/>
            <a:miter lim="800000"/>
            <a:headEnd/>
            <a:tailEnd/>
          </a:ln>
        </p:spPr>
      </p:pic>
      <p:sp>
        <p:nvSpPr>
          <p:cNvPr id="10" name="TextBox 9"/>
          <p:cNvSpPr txBox="1"/>
          <p:nvPr/>
        </p:nvSpPr>
        <p:spPr>
          <a:xfrm>
            <a:off x="9063315" y="3700672"/>
            <a:ext cx="6851338" cy="2123658"/>
          </a:xfrm>
          <a:prstGeom prst="rect">
            <a:avLst/>
          </a:prstGeom>
          <a:noFill/>
        </p:spPr>
        <p:txBody>
          <a:bodyPr wrap="square" rtlCol="0">
            <a:spAutoFit/>
          </a:bodyPr>
          <a:lstStyle/>
          <a:p>
            <a:pPr marL="742950" indent="-742950" algn="l">
              <a:buFont typeface="+mj-lt"/>
              <a:buAutoNum type="arabicPeriod"/>
            </a:pPr>
            <a:r>
              <a:rPr lang="en-US" sz="4400" dirty="0">
                <a:solidFill>
                  <a:schemeClr val="tx1">
                    <a:lumMod val="75000"/>
                    <a:lumOff val="25000"/>
                  </a:schemeClr>
                </a:solidFill>
                <a:latin typeface="+mn-lt"/>
              </a:rPr>
              <a:t>Manufacturability</a:t>
            </a:r>
          </a:p>
          <a:p>
            <a:pPr marL="742950" indent="-742950" algn="l">
              <a:buFont typeface="+mj-lt"/>
              <a:buAutoNum type="arabicPeriod"/>
            </a:pPr>
            <a:endParaRPr lang="en-US" sz="4400" dirty="0">
              <a:solidFill>
                <a:schemeClr val="tx1">
                  <a:lumMod val="75000"/>
                  <a:lumOff val="25000"/>
                </a:schemeClr>
              </a:solidFill>
              <a:latin typeface="+mn-lt"/>
            </a:endParaRPr>
          </a:p>
          <a:p>
            <a:pPr marL="742950" indent="-742950" algn="l">
              <a:buFont typeface="+mj-lt"/>
              <a:buAutoNum type="arabicPeriod"/>
            </a:pPr>
            <a:r>
              <a:rPr lang="en-US" sz="4400" dirty="0">
                <a:solidFill>
                  <a:schemeClr val="tx1">
                    <a:lumMod val="75000"/>
                    <a:lumOff val="25000"/>
                  </a:schemeClr>
                </a:solidFill>
                <a:latin typeface="+mn-lt"/>
              </a:rPr>
              <a:t>Health and Safety</a:t>
            </a:r>
          </a:p>
        </p:txBody>
      </p:sp>
      <p:pic>
        <p:nvPicPr>
          <p:cNvPr id="9" name="Picture 1"/>
          <p:cNvPicPr>
            <a:picLocks noChangeAspect="1"/>
          </p:cNvPicPr>
          <p:nvPr/>
        </p:nvPicPr>
        <p:blipFill>
          <a:blip r:embed="rId5" cstate="print"/>
          <a:stretch>
            <a:fillRect/>
          </a:stretch>
        </p:blipFill>
        <p:spPr bwMode="auto">
          <a:xfrm>
            <a:off x="8445025" y="2133601"/>
            <a:ext cx="89376" cy="5257800"/>
          </a:xfrm>
          <a:prstGeom prst="rect">
            <a:avLst/>
          </a:prstGeom>
          <a:noFill/>
          <a:ln>
            <a:noFill/>
          </a:ln>
        </p:spPr>
      </p:pic>
    </p:spTree>
    <p:extLst>
      <p:ext uri="{BB962C8B-B14F-4D97-AF65-F5344CB8AC3E}">
        <p14:creationId xmlns:p14="http://schemas.microsoft.com/office/powerpoint/2010/main" val="1650575526"/>
      </p:ext>
    </p:extLst>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1_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2_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ECC2 WW Y1 PPT Template wide</Template>
  <TotalTime>15465</TotalTime>
  <Words>1266</Words>
  <Application>Microsoft Office PowerPoint</Application>
  <PresentationFormat>Custom</PresentationFormat>
  <Paragraphs>309</Paragraphs>
  <Slides>40</Slides>
  <Notes>31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Arial</vt:lpstr>
      <vt:lpstr>Courier New</vt:lpstr>
      <vt:lpstr>Helvetica</vt:lpstr>
      <vt:lpstr>Helvetica Light</vt:lpstr>
      <vt:lpstr>Helvetica Neue</vt:lpstr>
      <vt:lpstr>Helvetica Neue Light</vt:lpstr>
      <vt:lpstr>Helvetica Neue UltraLight</vt:lpstr>
      <vt:lpstr>Noteworthy Bold</vt:lpstr>
      <vt:lpstr>1_Office Theme</vt:lpstr>
      <vt:lpstr>2_Office Theme</vt:lpstr>
      <vt:lpstr>Mid-semester Presentation</vt:lpstr>
      <vt:lpstr>PowerPoint Presentation</vt:lpstr>
      <vt:lpstr>Advisor</vt:lpstr>
      <vt:lpstr>Outline</vt:lpstr>
      <vt:lpstr>The Problem</vt:lpstr>
      <vt:lpstr>The Solution</vt:lpstr>
      <vt:lpstr>Product  Overview</vt:lpstr>
      <vt:lpstr>Technical Constraints</vt:lpstr>
      <vt:lpstr>Practical  Constraints</vt:lpstr>
      <vt:lpstr>PowerPoint Presentation</vt:lpstr>
      <vt:lpstr>PowerPoint Presentation</vt:lpstr>
      <vt:lpstr>PowerPoint Presentation</vt:lpstr>
      <vt:lpstr>Health and Safety </vt:lpstr>
      <vt:lpstr>Product Testing</vt:lpstr>
      <vt:lpstr>Technical Constraint Testing</vt:lpstr>
      <vt:lpstr>Solar Panel</vt:lpstr>
      <vt:lpstr>Power Consumption</vt:lpstr>
      <vt:lpstr>Communication Testing</vt:lpstr>
      <vt:lpstr>Communication Testing</vt:lpstr>
      <vt:lpstr>PIR Motion Sensor</vt:lpstr>
      <vt:lpstr>Magnetometer</vt:lpstr>
      <vt:lpstr>PowerPoint Presentation</vt:lpstr>
      <vt:lpstr>3.3V Regulator</vt:lpstr>
      <vt:lpstr>Changes</vt:lpstr>
      <vt:lpstr>PowerPoint Presentation</vt:lpstr>
      <vt:lpstr>PowerPoint Presentation</vt:lpstr>
      <vt:lpstr>PowerPoint Presentation</vt:lpstr>
      <vt:lpstr>PowerPoint Presentation</vt:lpstr>
      <vt:lpstr>Packaging</vt:lpstr>
      <vt:lpstr>PowerPoint Presentation</vt:lpstr>
      <vt:lpstr>PowerPoint Presentation</vt:lpstr>
      <vt:lpstr>PowerPoint Presentation</vt:lpstr>
      <vt:lpstr>PowerPoint Presentation</vt:lpstr>
      <vt:lpstr>Progress</vt:lpstr>
      <vt:lpstr>PowerPoint Presentation</vt:lpstr>
      <vt:lpstr>PowerPoint Presentation</vt:lpstr>
      <vt:lpstr>Mid-semester Presentation</vt:lpstr>
      <vt:lpstr>PowerPoint Presentation</vt:lpstr>
      <vt:lpstr>ESP8266</vt:lpstr>
      <vt:lpstr>NRF24L01+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Electrical Presentation</dc:title>
  <dc:creator>Hagan Walker</dc:creator>
  <cp:lastModifiedBy>Hagan Walker</cp:lastModifiedBy>
  <cp:revision>413</cp:revision>
  <dcterms:created xsi:type="dcterms:W3CDTF">2014-05-15T21:56:56Z</dcterms:created>
  <dcterms:modified xsi:type="dcterms:W3CDTF">2015-10-13T03:19:24Z</dcterms:modified>
</cp:coreProperties>
</file>